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85" r:id="rId5"/>
    <p:sldId id="260" r:id="rId6"/>
    <p:sldId id="259" r:id="rId7"/>
    <p:sldId id="261" r:id="rId8"/>
    <p:sldId id="262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84" r:id="rId23"/>
    <p:sldId id="299" r:id="rId24"/>
    <p:sldId id="280" r:id="rId2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E39E"/>
    <a:srgbClr val="618565"/>
    <a:srgbClr val="006C31"/>
    <a:srgbClr val="538D3E"/>
    <a:srgbClr val="F3F4F2"/>
    <a:srgbClr val="C6C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>
      <p:cViewPr varScale="1">
        <p:scale>
          <a:sx n="83" d="100"/>
          <a:sy n="83" d="100"/>
        </p:scale>
        <p:origin x="-16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5D7AB-65D7-4F6C-9634-BAD2A9B97FDF}" type="datetimeFigureOut">
              <a:rPr lang="de-DE" smtClean="0"/>
              <a:t>21.05.2019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5761A-9EB7-4532-855E-1AC8ECD90C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9918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5761A-9EB7-4532-855E-1AC8ECD90C21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0290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Rechteck 9"/>
            <p:cNvSpPr/>
            <p:nvPr userDrawn="1"/>
          </p:nvSpPr>
          <p:spPr bwMode="auto">
            <a:xfrm>
              <a:off x="0" y="1188000"/>
              <a:ext cx="9144000" cy="52740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12" name="Grafik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0992" y="206461"/>
              <a:ext cx="1920106" cy="792088"/>
            </a:xfrm>
            <a:prstGeom prst="rect">
              <a:avLst/>
            </a:prstGeom>
          </p:spPr>
        </p:pic>
        <p:sp>
          <p:nvSpPr>
            <p:cNvPr id="13" name="Rechteck 12"/>
            <p:cNvSpPr/>
            <p:nvPr userDrawn="1"/>
          </p:nvSpPr>
          <p:spPr bwMode="auto">
            <a:xfrm>
              <a:off x="6166336" y="173400"/>
              <a:ext cx="2815200" cy="856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14" name="Rechteck 13"/>
            <p:cNvSpPr/>
            <p:nvPr userDrawn="1"/>
          </p:nvSpPr>
          <p:spPr bwMode="auto">
            <a:xfrm>
              <a:off x="0" y="0"/>
              <a:ext cx="9144000" cy="1188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16" name="Rechteck 15"/>
            <p:cNvSpPr/>
            <p:nvPr userDrawn="1"/>
          </p:nvSpPr>
          <p:spPr bwMode="auto">
            <a:xfrm>
              <a:off x="0" y="6462000"/>
              <a:ext cx="9144000" cy="396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</p:grp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882000" y="2492896"/>
            <a:ext cx="7380000" cy="1512168"/>
          </a:xfrm>
          <a:prstGeom prst="rect">
            <a:avLst/>
          </a:prstGeom>
        </p:spPr>
        <p:txBody>
          <a:bodyPr/>
          <a:lstStyle>
            <a:lvl1pPr algn="l">
              <a:defRPr lang="de-DE" sz="3600" b="1" kern="1200" baseline="0" dirty="0" smtClean="0">
                <a:solidFill>
                  <a:schemeClr val="tx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Thema des Vortrags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82000" y="1556792"/>
            <a:ext cx="7380000" cy="36004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 sz="1800" b="1" kern="1200" dirty="0" smtClean="0">
                <a:solidFill>
                  <a:schemeClr val="bg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Vortragender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82000" y="1845462"/>
            <a:ext cx="7380000" cy="36004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1600" b="0" kern="1200" dirty="0" smtClean="0">
                <a:solidFill>
                  <a:schemeClr val="bg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Institution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82000" y="4223659"/>
            <a:ext cx="3690000" cy="1078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1800" b="1" kern="1200" dirty="0">
                <a:solidFill>
                  <a:schemeClr val="tx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Unterthema des Vortrags</a:t>
            </a:r>
            <a:endParaRPr lang="de-DE" b="0" dirty="0" smtClean="0"/>
          </a:p>
        </p:txBody>
      </p:sp>
      <p:pic>
        <p:nvPicPr>
          <p:cNvPr id="18" name="Grafik 1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78"/>
          <a:stretch/>
        </p:blipFill>
        <p:spPr>
          <a:xfrm>
            <a:off x="167335" y="173400"/>
            <a:ext cx="1867942" cy="861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8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064896" cy="410445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cs typeface="LMU CompatilFact" pitchFamily="2" charset="0"/>
              </a:defRPr>
            </a:lvl1pPr>
          </a:lstStyle>
          <a:p>
            <a:pPr lvl="0"/>
            <a:r>
              <a:rPr lang="de-DE" dirty="0" smtClean="0"/>
              <a:t>Überschrift durch Klicken bearbeiten</a:t>
            </a:r>
            <a:endParaRPr lang="de-DE" dirty="0"/>
          </a:p>
        </p:txBody>
      </p:sp>
      <p:sp>
        <p:nvSpPr>
          <p:cNvPr id="10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Thema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>
          <a:xfrm>
            <a:off x="539552" y="1556791"/>
            <a:ext cx="8064896" cy="468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552" y="2132856"/>
            <a:ext cx="3956248" cy="399330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132856"/>
            <a:ext cx="3956248" cy="3993307"/>
          </a:xfrm>
          <a:prstGeom prst="rect">
            <a:avLst/>
          </a:prstGeom>
        </p:spPr>
        <p:txBody>
          <a:bodyPr/>
          <a:lstStyle>
            <a:lvl1pPr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cs typeface="LMU CompatilFact" pitchFamily="2" charset="0"/>
              </a:defRPr>
            </a:lvl1pPr>
          </a:lstStyle>
          <a:p>
            <a:pPr lvl="0"/>
            <a:r>
              <a:rPr lang="de-DE" dirty="0" smtClean="0"/>
              <a:t>Überschrift durch Klicken bearbeiten</a:t>
            </a:r>
            <a:endParaRPr lang="de-DE" dirty="0"/>
          </a:p>
        </p:txBody>
      </p:sp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057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" name="Rechteck 11"/>
            <p:cNvSpPr/>
            <p:nvPr userDrawn="1"/>
          </p:nvSpPr>
          <p:spPr bwMode="auto">
            <a:xfrm>
              <a:off x="0" y="1188000"/>
              <a:ext cx="9144000" cy="5274000"/>
            </a:xfrm>
            <a:prstGeom prst="rect">
              <a:avLst/>
            </a:prstGeom>
            <a:solidFill>
              <a:srgbClr val="F3F4F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0992" y="206461"/>
              <a:ext cx="1920106" cy="792088"/>
            </a:xfrm>
            <a:prstGeom prst="rect">
              <a:avLst/>
            </a:prstGeom>
          </p:spPr>
        </p:pic>
        <p:sp>
          <p:nvSpPr>
            <p:cNvPr id="4" name="Rechteck 3"/>
            <p:cNvSpPr/>
            <p:nvPr userDrawn="1"/>
          </p:nvSpPr>
          <p:spPr bwMode="auto">
            <a:xfrm>
              <a:off x="6166336" y="173400"/>
              <a:ext cx="2815200" cy="856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9" name="Rechteck 8"/>
            <p:cNvSpPr/>
            <p:nvPr userDrawn="1"/>
          </p:nvSpPr>
          <p:spPr bwMode="auto">
            <a:xfrm>
              <a:off x="0" y="0"/>
              <a:ext cx="9144000" cy="1188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35" y="173400"/>
              <a:ext cx="8802024" cy="861996"/>
            </a:xfrm>
            <a:prstGeom prst="rect">
              <a:avLst/>
            </a:prstGeom>
          </p:spPr>
        </p:pic>
        <p:sp>
          <p:nvSpPr>
            <p:cNvPr id="11" name="Rechteck 10"/>
            <p:cNvSpPr/>
            <p:nvPr userDrawn="1"/>
          </p:nvSpPr>
          <p:spPr bwMode="auto">
            <a:xfrm>
              <a:off x="0" y="6462000"/>
              <a:ext cx="9144000" cy="396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</p:grpSp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6019800" y="6544800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de-DE" sz="1000" dirty="0">
                <a:solidFill>
                  <a:schemeClr val="accent5"/>
                </a:solidFill>
                <a:latin typeface="LMU CompatilFact" pitchFamily="2" charset="0"/>
              </a:rPr>
              <a:t># </a:t>
            </a:r>
            <a:fld id="{263B84D4-6021-4070-B443-636554ABE605}" type="slidenum">
              <a:rPr lang="de-DE" sz="1000">
                <a:solidFill>
                  <a:schemeClr val="accent5"/>
                </a:solidFill>
                <a:latin typeface="LMU CompatilFact" pitchFamily="2" charset="0"/>
              </a:rPr>
              <a:pPr algn="r">
                <a:defRPr/>
              </a:pPr>
              <a:t>‹Nr.›</a:t>
            </a:fld>
            <a:endParaRPr lang="de-DE" sz="1000" dirty="0">
              <a:solidFill>
                <a:schemeClr val="accent5"/>
              </a:solidFill>
              <a:latin typeface="LMU CompatilFact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inhardt-verlag.de/_pdf_media/02486_TabellenBausteine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Grundlagen und Förderung des Sprachverstehens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483" y="4293096"/>
            <a:ext cx="3757460" cy="1767970"/>
          </a:xfrm>
          <a:prstGeom prst="rect">
            <a:avLst/>
          </a:prstGeom>
          <a:ln>
            <a:noFill/>
          </a:ln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212" y="-387424"/>
            <a:ext cx="2524450" cy="1420003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882000" y="5177081"/>
            <a:ext cx="42660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 smtClean="0"/>
              <a:t>Lehrstuhl für Sprachheilpädagogik:</a:t>
            </a:r>
          </a:p>
          <a:p>
            <a:r>
              <a:rPr lang="de-DE" sz="1500" dirty="0" err="1" smtClean="0"/>
              <a:t>Schönauer</a:t>
            </a:r>
            <a:r>
              <a:rPr lang="de-DE" sz="1500" dirty="0" smtClean="0"/>
              <a:t>-Schneider / </a:t>
            </a:r>
            <a:r>
              <a:rPr lang="de-DE" sz="1500" dirty="0"/>
              <a:t>Rodrian / Heinzl / Jäger</a:t>
            </a:r>
          </a:p>
        </p:txBody>
      </p:sp>
    </p:spTree>
    <p:extLst>
      <p:ext uri="{BB962C8B-B14F-4D97-AF65-F5344CB8AC3E}">
        <p14:creationId xmlns:p14="http://schemas.microsoft.com/office/powerpoint/2010/main" val="2518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988840"/>
            <a:ext cx="8064896" cy="4248472"/>
          </a:xfrm>
        </p:spPr>
        <p:txBody>
          <a:bodyPr/>
          <a:lstStyle/>
          <a:p>
            <a:pPr marL="457200" indent="-457200">
              <a:buAutoNum type="arabicPeriod"/>
            </a:pPr>
            <a:endParaRPr lang="de-DE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Sprachverstehen als komplexer Prozess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Auswirkungen von Sprachverständnisstörungen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Diagnostik von Sprachverständnisstörungen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Förderung im Unterricht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Fazit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503409"/>
            <a:ext cx="8064896" cy="566880"/>
          </a:xfrm>
        </p:spPr>
        <p:txBody>
          <a:bodyPr/>
          <a:lstStyle/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Agenda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8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Sprachverstehen als komplexer Prozess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Sprachverstehen als komplexer Prozess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Sprachverstehen ist ein sehr komplexer Prozess mit einer Vielzahl von Teilprozessen</a:t>
            </a:r>
          </a:p>
          <a:p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  <a:p>
            <a:endParaRPr lang="de-DE" sz="22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  <a:p>
            <a:endParaRPr lang="de-DE" sz="2200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im Schulalltag besonders relevant:</a:t>
            </a:r>
          </a:p>
          <a:p>
            <a:endParaRPr lang="de-DE" sz="22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de-DE" sz="22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de-DE" sz="2200" dirty="0"/>
          </a:p>
        </p:txBody>
      </p:sp>
      <p:sp>
        <p:nvSpPr>
          <p:cNvPr id="5" name="Ellipse 4"/>
          <p:cNvSpPr/>
          <p:nvPr/>
        </p:nvSpPr>
        <p:spPr bwMode="auto">
          <a:xfrm>
            <a:off x="141902" y="3026881"/>
            <a:ext cx="2264060" cy="100811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Auditive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Fähigkeiten</a:t>
            </a:r>
          </a:p>
        </p:txBody>
      </p:sp>
      <p:sp>
        <p:nvSpPr>
          <p:cNvPr id="18" name="Ellipse 17"/>
          <p:cNvSpPr/>
          <p:nvPr/>
        </p:nvSpPr>
        <p:spPr bwMode="auto">
          <a:xfrm>
            <a:off x="2063062" y="3036065"/>
            <a:ext cx="2344452" cy="100811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Lexikalische</a:t>
            </a:r>
            <a:r>
              <a:rPr kumimoji="0" lang="de-DE" sz="19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 </a:t>
            </a:r>
            <a:r>
              <a:rPr kumimoji="0" lang="de-DE" sz="1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Fähigkeiten</a:t>
            </a:r>
          </a:p>
        </p:txBody>
      </p:sp>
      <p:sp>
        <p:nvSpPr>
          <p:cNvPr id="19" name="Ellipse 18"/>
          <p:cNvSpPr/>
          <p:nvPr/>
        </p:nvSpPr>
        <p:spPr bwMode="auto">
          <a:xfrm>
            <a:off x="4137053" y="3076294"/>
            <a:ext cx="2736304" cy="100811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Grammatische Fähigkeiten</a:t>
            </a:r>
          </a:p>
        </p:txBody>
      </p:sp>
      <p:sp>
        <p:nvSpPr>
          <p:cNvPr id="17" name="Ellipse 16"/>
          <p:cNvSpPr/>
          <p:nvPr/>
        </p:nvSpPr>
        <p:spPr bwMode="auto">
          <a:xfrm>
            <a:off x="6406755" y="3085478"/>
            <a:ext cx="2664296" cy="100811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Pragmatische Fähigkeiten</a:t>
            </a:r>
          </a:p>
        </p:txBody>
      </p:sp>
      <p:sp>
        <p:nvSpPr>
          <p:cNvPr id="20" name="Abgerundetes Rechteck 19"/>
          <p:cNvSpPr/>
          <p:nvPr/>
        </p:nvSpPr>
        <p:spPr bwMode="auto">
          <a:xfrm>
            <a:off x="974938" y="5052458"/>
            <a:ext cx="2396440" cy="576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Wortverstehen</a:t>
            </a:r>
          </a:p>
        </p:txBody>
      </p:sp>
      <p:sp>
        <p:nvSpPr>
          <p:cNvPr id="21" name="Abgerundetes Rechteck 20"/>
          <p:cNvSpPr/>
          <p:nvPr/>
        </p:nvSpPr>
        <p:spPr bwMode="auto">
          <a:xfrm>
            <a:off x="3718027" y="5052458"/>
            <a:ext cx="2396440" cy="576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Satzverstehen</a:t>
            </a:r>
          </a:p>
        </p:txBody>
      </p:sp>
      <p:sp>
        <p:nvSpPr>
          <p:cNvPr id="22" name="Abgerundetes Rechteck 21"/>
          <p:cNvSpPr/>
          <p:nvPr/>
        </p:nvSpPr>
        <p:spPr bwMode="auto">
          <a:xfrm>
            <a:off x="6406755" y="5058182"/>
            <a:ext cx="2396440" cy="576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Textverstehen</a:t>
            </a:r>
          </a:p>
        </p:txBody>
      </p:sp>
    </p:spTree>
    <p:extLst>
      <p:ext uri="{BB962C8B-B14F-4D97-AF65-F5344CB8AC3E}">
        <p14:creationId xmlns:p14="http://schemas.microsoft.com/office/powerpoint/2010/main" val="275361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Sprachverstehen als komplexer Prozess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539552" y="1556792"/>
            <a:ext cx="8064896" cy="4680520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m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inimale Veränderungen von Lauten oder Betonungen führen oft zu gravierenden Bedeutungsänderungen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z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um Beispiel:</a:t>
            </a:r>
          </a:p>
          <a:p>
            <a:pPr lvl="2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„Kamm“ vs. „kam“</a:t>
            </a:r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„der“ vs. „dem“: </a:t>
            </a:r>
            <a:endParaRPr lang="de-DE" sz="22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914400" lvl="2" indent="0">
              <a:buNone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   „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Dem Mann schreibt die Frau einen Brief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.“</a:t>
            </a:r>
          </a:p>
          <a:p>
            <a:pPr marL="914400" lvl="2" indent="0">
              <a:buNone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                                vs.</a:t>
            </a:r>
          </a:p>
          <a:p>
            <a:pPr marL="914400" lvl="2" indent="0">
              <a:buNone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  „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Der Mann schreibt der Frau einen Brief.“</a:t>
            </a:r>
          </a:p>
          <a:p>
            <a:endParaRPr lang="de-DE" sz="22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de-DE" sz="22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de-DE" sz="2200" dirty="0"/>
          </a:p>
        </p:txBody>
      </p:sp>
    </p:spTree>
    <p:extLst>
      <p:ext uri="{BB962C8B-B14F-4D97-AF65-F5344CB8AC3E}">
        <p14:creationId xmlns:p14="http://schemas.microsoft.com/office/powerpoint/2010/main" val="347891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b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eim Textverstehen müssen zusätzlich zu den sprachlichen Fähigkeiten weitere Aspekte beachtet werden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Vorwissen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kognitive Fähigkeiten (z. B. Schlussfolgern oder Fähigkeit, sich in andere hineinzuversetzen)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o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ft werden Informationen nur indirekt angesprochen, sodass der Zuhörer fehlende Informationen ergänzen muss</a:t>
            </a:r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z. B. „Das graue Tier zog sich in sein Loch zurück.“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v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ersierter Hörer/Leser erfasst, dass es sich um eine Maus handelt</a:t>
            </a:r>
          </a:p>
          <a:p>
            <a:pPr>
              <a:buFont typeface="Arial" panose="020B0604020202020204" pitchFamily="34" charset="0"/>
              <a:buChar char="•"/>
            </a:pPr>
            <a:endParaRPr lang="de-DE" sz="2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Textverstehen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Sprachverstehen als komplexer Prozess: Textverstehen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713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Auswirkungen von Sprachverständnisstörungen</a:t>
            </a:r>
            <a:endParaRPr lang="de-DE" dirty="0"/>
          </a:p>
        </p:txBody>
      </p:sp>
      <p:sp>
        <p:nvSpPr>
          <p:cNvPr id="5" name="Abgerundetes Rechteck 4"/>
          <p:cNvSpPr/>
          <p:nvPr/>
        </p:nvSpPr>
        <p:spPr bwMode="auto">
          <a:xfrm>
            <a:off x="1653258" y="1450901"/>
            <a:ext cx="5575138" cy="5040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400" b="1" dirty="0">
                <a:latin typeface="Arial" charset="0"/>
                <a:ea typeface="ＭＳ Ｐゴシック" pitchFamily="-12" charset="-128"/>
              </a:rPr>
              <a:t>e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ingeschränktes Sprachverstehen</a:t>
            </a:r>
          </a:p>
        </p:txBody>
      </p:sp>
      <p:sp>
        <p:nvSpPr>
          <p:cNvPr id="20" name="Abgerundetes Rechteck 19"/>
          <p:cNvSpPr/>
          <p:nvPr/>
        </p:nvSpPr>
        <p:spPr bwMode="auto">
          <a:xfrm>
            <a:off x="515579" y="2498244"/>
            <a:ext cx="8064896" cy="5040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400" b="1" dirty="0" smtClean="0">
                <a:latin typeface="Arial" charset="0"/>
                <a:ea typeface="ＭＳ Ｐゴシック" pitchFamily="-12" charset="-128"/>
              </a:rPr>
              <a:t>gravierende Barrieren im Schullalltag in allen Fächern</a:t>
            </a:r>
            <a:endParaRPr kumimoji="0" lang="de-DE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21" name="Abgerundetes Rechteck 20"/>
          <p:cNvSpPr/>
          <p:nvPr/>
        </p:nvSpPr>
        <p:spPr bwMode="auto">
          <a:xfrm>
            <a:off x="313647" y="3840121"/>
            <a:ext cx="4102883" cy="189313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de-DE" sz="2400" b="1" dirty="0" smtClean="0">
                <a:latin typeface="Arial" charset="0"/>
                <a:ea typeface="ＭＳ Ｐゴシック" pitchFamily="-12" charset="-128"/>
              </a:rPr>
              <a:t>Hörverstehen</a:t>
            </a:r>
          </a:p>
          <a:p>
            <a:pPr marL="342900" marR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Lehrer*</a:t>
            </a:r>
            <a:r>
              <a:rPr kumimoji="0" lang="de-DE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innenanweisungen</a:t>
            </a:r>
            <a:endParaRPr kumimoji="0" lang="de-D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  <a:p>
            <a:pPr marL="342900" marR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de-DE" sz="2000" dirty="0" smtClean="0">
                <a:latin typeface="Arial" charset="0"/>
                <a:ea typeface="ＭＳ Ｐゴシック" pitchFamily="-12" charset="-128"/>
              </a:rPr>
              <a:t>mündliche Vorträge</a:t>
            </a:r>
          </a:p>
          <a:p>
            <a:pPr marL="342900" marR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rPr>
              <a:t>Schülergespräche</a:t>
            </a:r>
          </a:p>
        </p:txBody>
      </p:sp>
      <p:sp>
        <p:nvSpPr>
          <p:cNvPr id="22" name="Abgerundetes Rechteck 21"/>
          <p:cNvSpPr/>
          <p:nvPr/>
        </p:nvSpPr>
        <p:spPr bwMode="auto">
          <a:xfrm>
            <a:off x="4704565" y="3874830"/>
            <a:ext cx="4128901" cy="185842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400" b="1" dirty="0" smtClean="0">
                <a:latin typeface="Arial" charset="0"/>
                <a:ea typeface="ＭＳ Ｐゴシック" pitchFamily="-12" charset="-128"/>
              </a:rPr>
              <a:t>Schriftsprache: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de-DE" sz="2400" b="1" dirty="0" smtClean="0">
                <a:latin typeface="Arial" charset="0"/>
                <a:ea typeface="ＭＳ Ｐゴシック" pitchFamily="-12" charset="-128"/>
              </a:rPr>
              <a:t>sinnentnehmendes Lesen</a:t>
            </a:r>
          </a:p>
          <a:p>
            <a:pPr marL="342900" marR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de-DE" sz="2000" dirty="0" smtClean="0">
                <a:latin typeface="Arial" charset="0"/>
                <a:ea typeface="ＭＳ Ｐゴシック" pitchFamily="-12" charset="-128"/>
              </a:rPr>
              <a:t>schriftliche Anweisungen</a:t>
            </a:r>
          </a:p>
          <a:p>
            <a:pPr marL="342900" marR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de-DE" sz="2000" dirty="0" smtClean="0">
                <a:latin typeface="Arial" charset="0"/>
                <a:ea typeface="ＭＳ Ｐゴシック" pitchFamily="-12" charset="-128"/>
              </a:rPr>
              <a:t>Sachaufgaben</a:t>
            </a:r>
          </a:p>
          <a:p>
            <a:pPr marL="342900" marR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de-DE" sz="2000" dirty="0" smtClean="0">
                <a:latin typeface="Arial" charset="0"/>
                <a:ea typeface="ＭＳ Ｐゴシック" pitchFamily="-12" charset="-128"/>
              </a:rPr>
              <a:t>Sachtexte</a:t>
            </a:r>
          </a:p>
        </p:txBody>
      </p:sp>
      <p:sp>
        <p:nvSpPr>
          <p:cNvPr id="6" name="Pfeil nach unten 5"/>
          <p:cNvSpPr/>
          <p:nvPr/>
        </p:nvSpPr>
        <p:spPr bwMode="auto">
          <a:xfrm>
            <a:off x="4128501" y="2061979"/>
            <a:ext cx="576064" cy="329243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9" name="Pfeil nach unten 8"/>
          <p:cNvSpPr/>
          <p:nvPr/>
        </p:nvSpPr>
        <p:spPr bwMode="auto">
          <a:xfrm rot="2554349">
            <a:off x="2569290" y="3084336"/>
            <a:ext cx="342438" cy="73709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25" name="Pfeil nach unten 24"/>
          <p:cNvSpPr/>
          <p:nvPr/>
        </p:nvSpPr>
        <p:spPr bwMode="auto">
          <a:xfrm rot="19181639">
            <a:off x="6204543" y="3137250"/>
            <a:ext cx="384229" cy="698289"/>
          </a:xfrm>
          <a:prstGeom prst="downArrow">
            <a:avLst>
              <a:gd name="adj1" fmla="val 42005"/>
              <a:gd name="adj2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13647" y="5897915"/>
            <a:ext cx="8290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 </a:t>
            </a:r>
            <a:r>
              <a:rPr lang="de-DE" dirty="0" smtClean="0"/>
              <a:t>          </a:t>
            </a:r>
            <a:r>
              <a:rPr lang="de-DE" sz="2000" b="1" dirty="0" smtClean="0"/>
              <a:t>Sprachverstehen als wichtiger Prädiktor für den Schulerfolg!</a:t>
            </a:r>
            <a:endParaRPr lang="de-DE" sz="2000" dirty="0"/>
          </a:p>
        </p:txBody>
      </p:sp>
      <p:sp>
        <p:nvSpPr>
          <p:cNvPr id="27" name="Pfeil nach rechts 26"/>
          <p:cNvSpPr/>
          <p:nvPr/>
        </p:nvSpPr>
        <p:spPr bwMode="auto">
          <a:xfrm>
            <a:off x="313647" y="5989958"/>
            <a:ext cx="576064" cy="21602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21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208912" cy="4104456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Beeinträchtigungen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im schulischen Lernen,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da die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Lerninhalte zu einem großen Teil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(</a:t>
            </a:r>
            <a:r>
              <a:rPr lang="de-DE" sz="2200" dirty="0" err="1" smtClean="0">
                <a:solidFill>
                  <a:schemeClr val="tx1">
                    <a:lumMod val="75000"/>
                  </a:schemeClr>
                </a:solidFill>
              </a:rPr>
              <a:t>schrift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)sprachlich vermittelt werden</a:t>
            </a:r>
          </a:p>
          <a:p>
            <a:pPr marL="400050" lvl="1" indent="0">
              <a:spcAft>
                <a:spcPts val="600"/>
              </a:spcAft>
              <a:buNone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 m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angelnde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Voraussetzungen für Verstehen bei Beeinträchtigungen im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Sprachverständnis, auch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wenn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nötige kognitive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Fähigkeiten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vorhanden sind</a:t>
            </a:r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erhöhtes Risiko für psychiatrische Erkrankungen</a:t>
            </a:r>
          </a:p>
          <a:p>
            <a:pPr>
              <a:spcAft>
                <a:spcPts val="12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e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rhöhtes Risiko für Mobbing</a:t>
            </a:r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  <a:p>
            <a:pPr marL="457200" lvl="1" indent="0">
              <a:spcAft>
                <a:spcPts val="600"/>
              </a:spcAft>
              <a:buNone/>
            </a:pPr>
            <a:r>
              <a:rPr lang="de-DE" sz="1800" dirty="0">
                <a:solidFill>
                  <a:schemeClr val="tx1">
                    <a:lumMod val="75000"/>
                  </a:schemeClr>
                </a:solidFill>
              </a:rPr>
              <a:t>	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frühzeitiges Erkennen ist zentral, um präventive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	Maßnahmen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zu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ergreifen</a:t>
            </a:r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Folgen von Sprachverständnisstörungen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Auswirkungen von Sprachverständnisstörungen</a:t>
            </a:r>
            <a:endParaRPr lang="de-DE" dirty="0"/>
          </a:p>
        </p:txBody>
      </p:sp>
      <p:sp>
        <p:nvSpPr>
          <p:cNvPr id="5" name="Pfeil nach rechts 4"/>
          <p:cNvSpPr/>
          <p:nvPr/>
        </p:nvSpPr>
        <p:spPr bwMode="auto">
          <a:xfrm>
            <a:off x="827584" y="5157192"/>
            <a:ext cx="576064" cy="21602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277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04864"/>
            <a:ext cx="8064896" cy="4032448"/>
          </a:xfrm>
        </p:spPr>
        <p:txBody>
          <a:bodyPr/>
          <a:lstStyle/>
          <a:p>
            <a:pPr marL="0" indent="0">
              <a:buNone/>
            </a:pPr>
            <a:r>
              <a:rPr lang="de-DE" b="1" dirty="0">
                <a:solidFill>
                  <a:schemeClr val="tx1"/>
                </a:solidFill>
              </a:rPr>
              <a:t>Erkennen von Sprachverständnisstörungen</a:t>
            </a:r>
          </a:p>
          <a:p>
            <a:endParaRPr lang="de-DE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Schwierigkeiten im Sprachverstehen sind nicht leicht zu erkennen</a:t>
            </a:r>
          </a:p>
          <a:p>
            <a:pPr>
              <a:spcAft>
                <a:spcPts val="60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Symptome oft fälschlicherweise als Unaufmerksamkeit oder Impulsivität interpretiert</a:t>
            </a:r>
          </a:p>
          <a:p>
            <a:pPr>
              <a:spcAft>
                <a:spcPts val="60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Sprachverstehen ist nicht direkt zu beobachten</a:t>
            </a:r>
          </a:p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556792"/>
            <a:ext cx="8064896" cy="648072"/>
          </a:xfrm>
        </p:spPr>
        <p:txBody>
          <a:bodyPr/>
          <a:lstStyle/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Diagnostik von Sprachverständnisstörungen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Diagnostik von Sprachverständnisstörungen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252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04864"/>
            <a:ext cx="8064896" cy="403244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tarke visuelle Orientierung an der Lehrkraft oder den anderen SuS (z. B. Achten auf Stirnrunzeln des Gegenübers oder auf deren Handlungen)</a:t>
            </a:r>
          </a:p>
          <a:p>
            <a:pPr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h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äufiges Ja-Sagen auf Entscheidungsfragen (z. B. „Hast du alles verstanden?“)</a:t>
            </a:r>
          </a:p>
          <a:p>
            <a:pPr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u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ngenaue oder fehlende Antworten</a:t>
            </a:r>
          </a:p>
          <a:p>
            <a:pPr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a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usweichendes Verhalten (z. B. „Habe ich vergessen“)</a:t>
            </a:r>
          </a:p>
          <a:p>
            <a:pPr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Rückzug</a:t>
            </a:r>
          </a:p>
          <a:p>
            <a:pPr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Störverhalten</a:t>
            </a:r>
          </a:p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556792"/>
            <a:ext cx="8064896" cy="504056"/>
          </a:xfrm>
        </p:spPr>
        <p:txBody>
          <a:bodyPr/>
          <a:lstStyle/>
          <a:p>
            <a:r>
              <a:rPr lang="de-DE" dirty="0" smtClean="0"/>
              <a:t>Anzeichen für Sprachverständnisprobleme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Diagnostik von Sprachverständnisstörungen: Mögliche Anzeichen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54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556792"/>
            <a:ext cx="8064896" cy="468052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u="sng" dirty="0">
                <a:solidFill>
                  <a:schemeClr val="tx1">
                    <a:lumMod val="75000"/>
                  </a:schemeClr>
                </a:solidFill>
              </a:rPr>
              <a:t>Wortebene</a:t>
            </a:r>
          </a:p>
          <a:p>
            <a:pPr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v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iele Begriffe sind unbekannt</a:t>
            </a:r>
          </a:p>
          <a:p>
            <a:pPr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e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ingeschränkte Kenntnis der Bedeutung (z. B. „Bruch“ nur für Beinbruch und nicht als mathematischer Fachbegriff)</a:t>
            </a:r>
          </a:p>
          <a:p>
            <a:pPr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Probleme bei grammatisch veränderten Wörtern (z. B. Vergangenheitsformen wie „schwamm“)</a:t>
            </a:r>
          </a:p>
          <a:p>
            <a:pPr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Probleme bei zusammengesetzten Verben (z. B. willkürliches Streichen bei „unterstreichen, wegstreichen, anstreichen, durchstreichen“)</a:t>
            </a:r>
          </a:p>
          <a:p>
            <a:pPr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Probleme bei abstrakten Begriffen (z. B. erörtern, diskutieren)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Diagnostik von </a:t>
            </a:r>
            <a:r>
              <a:rPr lang="de-DE" dirty="0" smtClean="0"/>
              <a:t>Sprachverständnisstörungen: Mögliche Anzeichen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299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556792"/>
            <a:ext cx="8352928" cy="468052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u="sng" dirty="0">
                <a:solidFill>
                  <a:schemeClr val="tx1">
                    <a:lumMod val="75000"/>
                  </a:schemeClr>
                </a:solidFill>
              </a:rPr>
              <a:t>Satzebene</a:t>
            </a:r>
          </a:p>
          <a:p>
            <a:pPr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Probleme bei Sätzen, in denen die Wortreihenfolge nicht der Handlungsreihenfolge entspricht</a:t>
            </a:r>
          </a:p>
          <a:p>
            <a:pPr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zum Beispiel: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Passivsätze: „Der Hund wird von der Katze gejagt.“           →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Hund jagt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Katze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Temporalsätze: „Bevor du Pause machst, räume bitte deinen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Platz auf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.“                                                                  →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zuerst Pause machen – dann Platz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aufräumen</a:t>
            </a:r>
          </a:p>
          <a:p>
            <a:pPr marL="57150" indent="0">
              <a:spcAft>
                <a:spcPts val="600"/>
              </a:spcAft>
              <a:buNone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 Nichtverstehen wird hier schnell als Nichtwollen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interpretiert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Diagnostik von </a:t>
            </a:r>
            <a:r>
              <a:rPr lang="de-DE" dirty="0" smtClean="0"/>
              <a:t>Sprachverständnisstörungen: Mögliche Anzeichen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86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556792"/>
            <a:ext cx="8064896" cy="468052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u="sng" dirty="0">
                <a:solidFill>
                  <a:schemeClr val="tx1">
                    <a:lumMod val="75000"/>
                  </a:schemeClr>
                </a:solidFill>
              </a:rPr>
              <a:t>Textebene</a:t>
            </a:r>
          </a:p>
          <a:p>
            <a:pPr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k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eine Anwendung von </a:t>
            </a:r>
            <a:r>
              <a:rPr lang="de-DE" sz="2300" dirty="0" err="1" smtClean="0">
                <a:solidFill>
                  <a:schemeClr val="tx1">
                    <a:lumMod val="75000"/>
                  </a:schemeClr>
                </a:solidFill>
              </a:rPr>
              <a:t>Verstehensstrategien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 bei Hör- und Lesetexten</a:t>
            </a:r>
          </a:p>
          <a:p>
            <a:pPr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Probleme beim Erkennen von Handlungs-zusammenhängen in Texten</a:t>
            </a:r>
          </a:p>
          <a:p>
            <a:pPr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Schwierigkeiten bei Sachaufgaben</a:t>
            </a:r>
          </a:p>
          <a:p>
            <a:pPr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Schwierigkeiten beim inhaltlichen Erfassen von Sach- und Erzähltexten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Diagnostik von </a:t>
            </a:r>
            <a:r>
              <a:rPr lang="de-DE" dirty="0" smtClean="0"/>
              <a:t>Sprachverständnisstörungen: Mögliche Anzeichen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669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395536" y="1772816"/>
            <a:ext cx="8496944" cy="4464496"/>
          </a:xfrm>
        </p:spPr>
        <p:txBody>
          <a:bodyPr/>
          <a:lstStyle/>
          <a:p>
            <a:endParaRPr lang="de-DE" sz="2300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Probleme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beim Verstehen von bildhafter Sprache (z. B. Metaphern, Witze, Ironie) </a:t>
            </a:r>
            <a:endParaRPr lang="de-DE" sz="23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400050" lvl="1" indent="0">
              <a:spcAft>
                <a:spcPts val="600"/>
              </a:spcAft>
              <a:buNone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→ Missverständnisse aufgrund von wörtlichem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Verständnis</a:t>
            </a:r>
          </a:p>
          <a:p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häufig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ist Miss- bzw. Nichtverstehen nicht bewusst,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sodass ein Nachfragen ausbleibt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endParaRPr lang="de-DE" sz="2300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Diagnostik von Sprachverständnisstörungen: Mögliche Anzeichen</a:t>
            </a:r>
          </a:p>
        </p:txBody>
      </p:sp>
    </p:spTree>
    <p:extLst>
      <p:ext uri="{BB962C8B-B14F-4D97-AF65-F5344CB8AC3E}">
        <p14:creationId xmlns:p14="http://schemas.microsoft.com/office/powerpoint/2010/main" val="3777682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492896"/>
            <a:ext cx="8064896" cy="3744416"/>
          </a:xfrm>
        </p:spPr>
        <p:txBody>
          <a:bodyPr/>
          <a:lstStyle/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mögliches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Raster für Beobachtungen im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Kompetenzprofil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Sprachverstehen von Reber &amp; </a:t>
            </a:r>
            <a:r>
              <a:rPr lang="de-DE" dirty="0" err="1">
                <a:solidFill>
                  <a:schemeClr val="tx1">
                    <a:lumMod val="75000"/>
                  </a:schemeClr>
                </a:solidFill>
              </a:rPr>
              <a:t>Schönauer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-Schneider 2014</a:t>
            </a: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frühzeitige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Vernetzung mit Schulpsychologie bzw. Sonderpädagogik bei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Verdacht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auf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Sprachverständnisschwierigkeiten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556792"/>
            <a:ext cx="8064896" cy="936104"/>
          </a:xfrm>
        </p:spPr>
        <p:txBody>
          <a:bodyPr/>
          <a:lstStyle/>
          <a:p>
            <a:r>
              <a:rPr lang="de-DE" dirty="0"/>
              <a:t>Erkennen von </a:t>
            </a:r>
            <a:r>
              <a:rPr lang="de-DE" dirty="0" err="1"/>
              <a:t>Sprachverstehensproblemen</a:t>
            </a:r>
            <a:r>
              <a:rPr lang="de-DE" dirty="0"/>
              <a:t> durch gezielte Beobachtungen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Diagnostik von Sprachverständnisstörungen: </a:t>
            </a:r>
            <a:r>
              <a:rPr lang="de-DE" dirty="0" smtClean="0"/>
              <a:t>Beobachtungen &amp; Vernetzung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3490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SuS mit Sprachverständnisproblemen benötigen im Unterricht gezielte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Hilfestellungen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günstige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Raumakustik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 geringer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Nachhall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 geringe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Störgeräusche</a:t>
            </a:r>
          </a:p>
          <a:p>
            <a:pPr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g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uter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Blickkontakt zum jeweiligen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Sprecher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nonverbale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Hinweise wie Mimik und Gestik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Förderung im Unterricht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Förderung im Unterricht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5310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584087"/>
            <a:ext cx="8064896" cy="4653225"/>
          </a:xfrm>
        </p:spPr>
        <p:txBody>
          <a:bodyPr/>
          <a:lstStyle/>
          <a:p>
            <a:pPr marL="0" indent="0">
              <a:buNone/>
            </a:pPr>
            <a:r>
              <a:rPr lang="de-DE" b="1" dirty="0">
                <a:solidFill>
                  <a:schemeClr val="tx1"/>
                </a:solidFill>
              </a:rPr>
              <a:t>Gesprächsregeln</a:t>
            </a:r>
          </a:p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k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lare Einführung der Gesprächsregeln</a:t>
            </a:r>
          </a:p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z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entrale Grundlage für das Verstehen</a:t>
            </a: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Beispiel: „</a:t>
            </a:r>
            <a:r>
              <a:rPr lang="de-DE" dirty="0" err="1" smtClean="0">
                <a:solidFill>
                  <a:schemeClr val="tx1">
                    <a:lumMod val="75000"/>
                  </a:schemeClr>
                </a:solidFill>
              </a:rPr>
              <a:t>give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-</a:t>
            </a:r>
            <a:r>
              <a:rPr lang="de-DE" dirty="0" err="1" smtClean="0">
                <a:solidFill>
                  <a:schemeClr val="tx1">
                    <a:lumMod val="75000"/>
                  </a:schemeClr>
                </a:solidFill>
              </a:rPr>
              <a:t>me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-</a:t>
            </a:r>
            <a:r>
              <a:rPr lang="de-DE" dirty="0" err="1" smtClean="0">
                <a:solidFill>
                  <a:schemeClr val="tx1">
                    <a:lumMod val="75000"/>
                  </a:schemeClr>
                </a:solidFill>
              </a:rPr>
              <a:t>five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-Regeln“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Mund zu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Körper zu mir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Augen zu mir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b="1" dirty="0" smtClean="0">
                <a:solidFill>
                  <a:schemeClr val="tx1">
                    <a:lumMod val="75000"/>
                  </a:schemeClr>
                </a:solidFill>
              </a:rPr>
              <a:t>Hör mir zu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Mach deinen Nachbar aufmerksam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Förderung im Unterricht: Klare Gesprächsregeln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1263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584087"/>
            <a:ext cx="8064896" cy="4653225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u="sng" dirty="0" smtClean="0">
                <a:solidFill>
                  <a:schemeClr val="tx1">
                    <a:lumMod val="75000"/>
                  </a:schemeClr>
                </a:solidFill>
              </a:rPr>
              <a:t>Regel </a:t>
            </a:r>
            <a:r>
              <a:rPr lang="de-DE" u="sng" dirty="0">
                <a:solidFill>
                  <a:schemeClr val="tx1">
                    <a:lumMod val="75000"/>
                  </a:schemeClr>
                </a:solidFill>
              </a:rPr>
              <a:t>„Ich höre gut zu“ </a:t>
            </a:r>
            <a:endParaRPr lang="de-DE" u="sng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v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. a. die Regel „Ich höre gut zu“ muss für diese SuS gezielt erarbeitet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werden</a:t>
            </a:r>
          </a:p>
          <a:p>
            <a:pPr>
              <a:spcAft>
                <a:spcPts val="60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Zuhören wird oftmals nur mit „still sein“ oder „Arme verschränken“ assoziiert</a:t>
            </a:r>
          </a:p>
          <a:p>
            <a:pPr>
              <a:spcAft>
                <a:spcPts val="60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Besprechen von Merkmalen des guten Zuhörens</a:t>
            </a:r>
          </a:p>
          <a:p>
            <a:pPr marL="400050" lvl="1" indent="0">
              <a:spcAft>
                <a:spcPts val="600"/>
              </a:spcAft>
              <a:buNone/>
            </a:pP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z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um Beispiel: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Sprecher anschauen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</a:rPr>
              <a:t> Mitdenken</a:t>
            </a:r>
            <a:endParaRPr lang="de-DE" sz="24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Förderung im Unterricht: Klare Gesprächsregeln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185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v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iele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SuS erkennen eigenes Nichtverstehen zu wenig und fragen nicht nach</a:t>
            </a:r>
          </a:p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g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ezielte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Erarbeitung einer Fragehaltung</a:t>
            </a:r>
          </a:p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Umsetzungsmöglichkeit: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g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ezieltes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Schaffen von </a:t>
            </a:r>
            <a:r>
              <a:rPr lang="de-DE" sz="2200" dirty="0" err="1">
                <a:solidFill>
                  <a:schemeClr val="tx1">
                    <a:lumMod val="75000"/>
                  </a:schemeClr>
                </a:solidFill>
              </a:rPr>
              <a:t>Nichtverstehenssituationen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 durch die Lehrkraft (z. B. undeutliches Sprechen, unbekannte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Wörter)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Trainieren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des Nachfragens (z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.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B. „Ich habe es gerade nicht verstanden. Kannst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du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es nochmal sagen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?“, „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Was heißt…?“)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Etablierung einer Fragehaltung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Förderung im Unterricht: </a:t>
            </a:r>
            <a:r>
              <a:rPr lang="de-DE" dirty="0" smtClean="0"/>
              <a:t>Fragehaltung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0490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04864"/>
            <a:ext cx="8064896" cy="403244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Anpassung der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Lehrersprache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an das Verständnisniveau der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SuS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marL="400050" lvl="1" indent="0">
              <a:spcAft>
                <a:spcPts val="600"/>
              </a:spcAft>
              <a:buNone/>
            </a:pPr>
            <a:r>
              <a:rPr lang="de-DE" sz="24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 v. a. bei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Anweisungen, </a:t>
            </a:r>
            <a:r>
              <a:rPr lang="de-DE" sz="24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wichtigen </a:t>
            </a:r>
            <a:r>
              <a:rPr lang="de-DE" sz="24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Texten und Prüfungsaufgaben</a:t>
            </a:r>
            <a:endParaRPr lang="de-DE" sz="24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allgemeine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Merkmale der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Lehrersprache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und der Textoptimierung erleichtern das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Sprachverständnis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556792"/>
            <a:ext cx="8064896" cy="648072"/>
          </a:xfrm>
        </p:spPr>
        <p:txBody>
          <a:bodyPr/>
          <a:lstStyle/>
          <a:p>
            <a:r>
              <a:rPr lang="de-DE" dirty="0"/>
              <a:t>Klare und verständliche </a:t>
            </a:r>
            <a:r>
              <a:rPr lang="de-DE" dirty="0" smtClean="0"/>
              <a:t>Lehrersprache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Förderung im Unterricht: </a:t>
            </a:r>
            <a:r>
              <a:rPr lang="de-DE" dirty="0" smtClean="0"/>
              <a:t>Lehrersprache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1200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064896" cy="410445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v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orab Aufmerksamkeit aller SuS sicherstellen</a:t>
            </a:r>
          </a:p>
          <a:p>
            <a:pPr>
              <a:spcAft>
                <a:spcPts val="60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Anweisung in klarer, einfacher und verständlicher Sprache mit Einhaltung der Handlungsreihenfolge</a:t>
            </a:r>
          </a:p>
          <a:p>
            <a:pPr>
              <a:spcAft>
                <a:spcPts val="60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Piktogramme oder Wortkarten für wichtige Arbeitsschritte als zusätzliche Merk- und Verständnishilfe einsetzen</a:t>
            </a:r>
          </a:p>
          <a:p>
            <a:pPr>
              <a:spcAft>
                <a:spcPts val="60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Anweisung von betroffenen SuS wiederholen lassen</a:t>
            </a:r>
          </a:p>
          <a:p>
            <a:pPr>
              <a:spcAft>
                <a:spcPts val="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b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eobachten, ob alle SuS die Handlung ausführen</a:t>
            </a:r>
          </a:p>
          <a:p>
            <a:pPr>
              <a:spcAft>
                <a:spcPts val="0"/>
              </a:spcAft>
            </a:pP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556792"/>
            <a:ext cx="8064896" cy="576064"/>
          </a:xfrm>
        </p:spPr>
        <p:txBody>
          <a:bodyPr/>
          <a:lstStyle/>
          <a:p>
            <a:r>
              <a:rPr lang="de-DE" dirty="0"/>
              <a:t>Anweisungen bewusst und strukturiert geben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Förderung im Unterricht: </a:t>
            </a:r>
            <a:r>
              <a:rPr lang="de-DE" dirty="0" smtClean="0"/>
              <a:t>Arbeitsaufträge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1208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204864"/>
            <a:ext cx="8064896" cy="403244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Visualisierungen mit Bildkarten und Piktogrammen erleichtern das Verstehen von Anweisungen und Texten</a:t>
            </a:r>
          </a:p>
          <a:p>
            <a:pPr>
              <a:spcAft>
                <a:spcPts val="0"/>
              </a:spcAft>
            </a:pPr>
            <a:endParaRPr lang="de-DE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klare, eindeutige und prototypische Bilder verwenden</a:t>
            </a:r>
          </a:p>
          <a:p>
            <a:pPr>
              <a:spcAft>
                <a:spcPts val="0"/>
              </a:spcAft>
            </a:pP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556792"/>
            <a:ext cx="8064896" cy="648072"/>
          </a:xfrm>
        </p:spPr>
        <p:txBody>
          <a:bodyPr/>
          <a:lstStyle/>
          <a:p>
            <a:r>
              <a:rPr lang="de-DE" dirty="0"/>
              <a:t>Visualisierung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Förderung im Unterricht: </a:t>
            </a:r>
            <a:r>
              <a:rPr lang="de-DE" dirty="0" smtClean="0"/>
              <a:t>Visualisierung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9137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Fazit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 bwMode="auto">
          <a:xfrm>
            <a:off x="1356193" y="1772816"/>
            <a:ext cx="6696744" cy="38164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2600" b="1" dirty="0">
                <a:solidFill>
                  <a:schemeClr val="tx1">
                    <a:lumMod val="75000"/>
                  </a:schemeClr>
                </a:solidFill>
              </a:rPr>
              <a:t>Für differenzierte Probleme auf Wort-, Satz- und Textebene sind gezielte therapeutische Maßnahmen in Vernetzung mit Sonderpädagogik und Schulpsychologie bzw. Sprachtherapie </a:t>
            </a:r>
            <a:r>
              <a:rPr lang="de-DE" sz="2600" b="1" dirty="0" smtClean="0">
                <a:solidFill>
                  <a:schemeClr val="tx1">
                    <a:lumMod val="75000"/>
                  </a:schemeClr>
                </a:solidFill>
              </a:rPr>
              <a:t>erforderlich!</a:t>
            </a:r>
            <a:endParaRPr lang="de-DE" sz="2600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7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Arbeitsaufträge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Arbeitsaufträge</a:t>
            </a:r>
            <a:endParaRPr lang="de-DE" dirty="0"/>
          </a:p>
        </p:txBody>
      </p:sp>
      <p:sp>
        <p:nvSpPr>
          <p:cNvPr id="5" name="Inhaltsplatzhalter 1"/>
          <p:cNvSpPr txBox="1">
            <a:spLocks/>
          </p:cNvSpPr>
          <p:nvPr/>
        </p:nvSpPr>
        <p:spPr>
          <a:xfrm>
            <a:off x="539552" y="2348880"/>
            <a:ext cx="8064896" cy="2016224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de-DE" sz="2300" b="1" u="sng" dirty="0">
                <a:solidFill>
                  <a:schemeClr val="tx1">
                    <a:lumMod val="75000"/>
                  </a:schemeClr>
                </a:solidFill>
              </a:rPr>
              <a:t>Hinweis: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Im Anschluss können Arbeitsaufträge zu den Inhalten dieser Präsentation bearbeitet werden. Die Arbeitsaufträge sowie die Lösungen sind den entsprechenden Dokumenten zu entnehmen.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de-DE" kern="0" dirty="0" smtClean="0"/>
          </a:p>
          <a:p>
            <a:pPr marL="720000" indent="0">
              <a:spcBef>
                <a:spcPts val="0"/>
              </a:spcBef>
              <a:buFontTx/>
              <a:buNone/>
            </a:pPr>
            <a:endParaRPr 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200233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sz="1600" dirty="0"/>
              <a:t>GERBIG, TABEA/</a:t>
            </a:r>
            <a:r>
              <a:rPr lang="de-DE" sz="1600" dirty="0" err="1"/>
              <a:t>SPIEß</a:t>
            </a:r>
            <a:r>
              <a:rPr lang="de-DE" sz="1600" dirty="0"/>
              <a:t>, CORINNA/BERG, MARGIT/SARIMSKI, KLAUS: Soziale Ausgrenzung von Kindern mit Sprachentwicklungsstörungen. In: Forschung Sprache 6 (2018), S. 63-72.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600" dirty="0"/>
              <a:t>HACHUL, CLAUDIA/SCHÖNAUER-SCHNEIDER, WILMA: Sprachverstehen bei Kindern. Grundlagen, Diagnostik und Therapie. München: </a:t>
            </a:r>
            <a:r>
              <a:rPr lang="de-DE" sz="1600" dirty="0" err="1"/>
              <a:t>Elsevier</a:t>
            </a:r>
            <a:r>
              <a:rPr lang="de-DE" sz="1600" dirty="0"/>
              <a:t>, 2. Auflage 2016.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600" dirty="0"/>
              <a:t>MAYER, ANDREAS: Kriterien zur Erstellung sprachlich optimierter Lesetexte für Kinder mit Sprachverständnisschwierigkeiten. In: Praxis Sprache 60 (2015), S. 221-228</a:t>
            </a:r>
            <a:r>
              <a:rPr lang="de-DE" sz="1600" dirty="0" smtClean="0"/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600" dirty="0"/>
              <a:t>REBER, KARIN/SCHÖNAUER-SCHNEIDER, WILMA: Kompetenzprofil Sprache. München: Reinhardt, 2014</a:t>
            </a:r>
            <a:r>
              <a:rPr lang="de-DE" sz="1600" dirty="0">
                <a:solidFill>
                  <a:schemeClr val="bg1"/>
                </a:solidFill>
              </a:rPr>
              <a:t>. </a:t>
            </a:r>
            <a:r>
              <a:rPr lang="de-DE" sz="1600" dirty="0">
                <a:solidFill>
                  <a:schemeClr val="bg1"/>
                </a:solidFill>
                <a:hlinkClick r:id="rId2"/>
              </a:rPr>
              <a:t>www.reinhardt-verlag.de/_pdf_media/02486_TabellenBausteine.pdf</a:t>
            </a:r>
            <a:r>
              <a:rPr lang="de-DE" sz="1600" dirty="0">
                <a:solidFill>
                  <a:schemeClr val="bg1"/>
                </a:solidFill>
              </a:rPr>
              <a:t> </a:t>
            </a:r>
            <a:r>
              <a:rPr lang="de-DE" sz="1600" dirty="0"/>
              <a:t>- Letzter Zugriff: 20.02.2019.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600" dirty="0" smtClean="0"/>
              <a:t>REBER</a:t>
            </a:r>
            <a:r>
              <a:rPr lang="de-DE" sz="1600" dirty="0"/>
              <a:t>, KARIN/SCHÖNAUER-SCHNEIDER, WILMA: Sprachförderung im inklusiven Unterricht. München: Reinhardt, 2017.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600" dirty="0"/>
              <a:t>REBER, KARIN/SCHÖNAUER-SCHNEIDER, WILMA: Bausteine sprachheilpädagogischen Unterrichts. München: Reinhardt, 4. Auflage 2018.</a:t>
            </a:r>
          </a:p>
          <a:p>
            <a:pPr marL="0" indent="0">
              <a:spcAft>
                <a:spcPts val="600"/>
              </a:spcAft>
              <a:buNone/>
            </a:pPr>
            <a:endParaRPr lang="de-DE" sz="1500" dirty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mtClean="0"/>
              <a:t>Literatur</a:t>
            </a:r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Literatur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6634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MU_Corporate Design_2">
  <a:themeElements>
    <a:clrScheme name="LMU-Farben_eigen">
      <a:dk1>
        <a:srgbClr val="006C31"/>
      </a:dk1>
      <a:lt1>
        <a:srgbClr val="808080"/>
      </a:lt1>
      <a:dk2>
        <a:srgbClr val="006C31"/>
      </a:dk2>
      <a:lt2>
        <a:srgbClr val="D9D9D9"/>
      </a:lt2>
      <a:accent1>
        <a:srgbClr val="2C854D"/>
      </a:accent1>
      <a:accent2>
        <a:srgbClr val="D9D9D9"/>
      </a:accent2>
      <a:accent3>
        <a:srgbClr val="006C31"/>
      </a:accent3>
      <a:accent4>
        <a:srgbClr val="808080"/>
      </a:accent4>
      <a:accent5>
        <a:srgbClr val="FFFFFF"/>
      </a:accent5>
      <a:accent6>
        <a:srgbClr val="000000"/>
      </a:accent6>
      <a:hlink>
        <a:srgbClr val="006C31"/>
      </a:hlink>
      <a:folHlink>
        <a:srgbClr val="2C854D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7) PPT_Begleitmaterialien_Inklusion (1)</Template>
  <TotalTime>0</TotalTime>
  <Words>1151</Words>
  <Application>Microsoft Office PowerPoint</Application>
  <PresentationFormat>Bildschirmpräsentation (4:3)</PresentationFormat>
  <Paragraphs>175</Paragraphs>
  <Slides>24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5" baseType="lpstr">
      <vt:lpstr>LMU_Corporate Design_2</vt:lpstr>
      <vt:lpstr>Grundlagen und Förderung des Sprachverstehens</vt:lpstr>
      <vt:lpstr>PowerPoint-Präsentation</vt:lpstr>
      <vt:lpstr>Sprachverstehen als komplexer Prozess</vt:lpstr>
      <vt:lpstr>Sprachverstehen als komplexer Prozess</vt:lpstr>
      <vt:lpstr>Sprachverstehen als komplexer Prozess: Textverstehen</vt:lpstr>
      <vt:lpstr>Auswirkungen von Sprachverständnisstörungen</vt:lpstr>
      <vt:lpstr>Auswirkungen von Sprachverständnisstörungen</vt:lpstr>
      <vt:lpstr>Diagnostik von Sprachverständnisstörungen</vt:lpstr>
      <vt:lpstr>Diagnostik von Sprachverständnisstörungen: Mögliche Anzeichen</vt:lpstr>
      <vt:lpstr>Diagnostik von Sprachverständnisstörungen: Mögliche Anzeichen</vt:lpstr>
      <vt:lpstr>Diagnostik von Sprachverständnisstörungen: Mögliche Anzeichen</vt:lpstr>
      <vt:lpstr>Diagnostik von Sprachverständnisstörungen: Mögliche Anzeichen</vt:lpstr>
      <vt:lpstr>Diagnostik von Sprachverständnisstörungen: Mögliche Anzeichen</vt:lpstr>
      <vt:lpstr>Diagnostik von Sprachverständnisstörungen: Beobachtungen &amp; Vernetzung</vt:lpstr>
      <vt:lpstr>Förderung im Unterricht</vt:lpstr>
      <vt:lpstr>Förderung im Unterricht: Klare Gesprächsregeln</vt:lpstr>
      <vt:lpstr>Förderung im Unterricht: Klare Gesprächsregeln</vt:lpstr>
      <vt:lpstr>Förderung im Unterricht: Fragehaltung</vt:lpstr>
      <vt:lpstr>Förderung im Unterricht: Lehrersprache</vt:lpstr>
      <vt:lpstr>Förderung im Unterricht: Arbeitsaufträge</vt:lpstr>
      <vt:lpstr>Förderung im Unterricht: Visualisierung</vt:lpstr>
      <vt:lpstr>Fazit</vt:lpstr>
      <vt:lpstr>Arbeitsaufträge</vt:lpstr>
      <vt:lpstr>Literatur</vt:lpstr>
    </vt:vector>
  </TitlesOfParts>
  <Company>ZUV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Sonderpädagogischer Förderbedarf im Förderschwerpunkt Lernen</dc:title>
  <dc:creator>Miriam</dc:creator>
  <cp:lastModifiedBy>Benrod</cp:lastModifiedBy>
  <cp:revision>66</cp:revision>
  <dcterms:created xsi:type="dcterms:W3CDTF">2019-02-26T10:47:21Z</dcterms:created>
  <dcterms:modified xsi:type="dcterms:W3CDTF">2019-05-21T12:34:53Z</dcterms:modified>
</cp:coreProperties>
</file>