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3" r:id="rId3"/>
    <p:sldId id="292" r:id="rId4"/>
    <p:sldId id="311" r:id="rId5"/>
    <p:sldId id="293" r:id="rId6"/>
    <p:sldId id="312" r:id="rId7"/>
    <p:sldId id="294" r:id="rId8"/>
    <p:sldId id="313" r:id="rId9"/>
    <p:sldId id="317" r:id="rId10"/>
    <p:sldId id="295" r:id="rId11"/>
    <p:sldId id="303" r:id="rId12"/>
    <p:sldId id="296" r:id="rId13"/>
    <p:sldId id="298" r:id="rId14"/>
    <p:sldId id="299" r:id="rId15"/>
    <p:sldId id="297" r:id="rId16"/>
    <p:sldId id="314" r:id="rId17"/>
    <p:sldId id="300" r:id="rId18"/>
    <p:sldId id="301" r:id="rId19"/>
    <p:sldId id="302" r:id="rId20"/>
    <p:sldId id="315" r:id="rId21"/>
    <p:sldId id="305" r:id="rId22"/>
    <p:sldId id="316" r:id="rId23"/>
    <p:sldId id="306" r:id="rId24"/>
    <p:sldId id="307" r:id="rId25"/>
    <p:sldId id="308" r:id="rId26"/>
    <p:sldId id="309" r:id="rId27"/>
    <p:sldId id="310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FF1"/>
    <a:srgbClr val="FFFFFF"/>
    <a:srgbClr val="DDFFEC"/>
    <a:srgbClr val="E8EDE9"/>
    <a:srgbClr val="F3F4F2"/>
    <a:srgbClr val="CDD9D0"/>
    <a:srgbClr val="49C377"/>
    <a:srgbClr val="538D3E"/>
    <a:srgbClr val="006C31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93" autoAdjust="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9FFA0-1380-4DED-B102-1E50061D0B18}" type="datetimeFigureOut">
              <a:rPr lang="de-DE" smtClean="0"/>
              <a:t>24.09.2019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BCFA5-B4D3-4CCE-ABFA-8C96C576E5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1319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8175-369A-452B-925A-F85DCAD775BF}" type="datetimeFigureOut">
              <a:rPr lang="de-DE" smtClean="0"/>
              <a:t>24.09.2019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4AD7D-A00B-469E-B8B9-C1E1E7E7AB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95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32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ikoseiffert.wordpress.com/2014/07/11/entwicklungsproximaler-ansatz-nach-dannenbau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882000" y="2060848"/>
            <a:ext cx="7380000" cy="1512168"/>
          </a:xfrm>
        </p:spPr>
        <p:txBody>
          <a:bodyPr/>
          <a:lstStyle/>
          <a:p>
            <a:r>
              <a:rPr lang="de-DE" sz="4800" dirty="0" smtClean="0">
                <a:solidFill>
                  <a:schemeClr val="accent6"/>
                </a:solidFill>
              </a:rPr>
              <a:t>Modellieren</a:t>
            </a:r>
            <a:endParaRPr lang="de-DE" sz="4800" dirty="0">
              <a:solidFill>
                <a:schemeClr val="accent6"/>
              </a:solidFill>
            </a:endParaRP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>
          <a:xfrm>
            <a:off x="870160" y="2996952"/>
            <a:ext cx="6684571" cy="936104"/>
          </a:xfrm>
        </p:spPr>
        <p:txBody>
          <a:bodyPr/>
          <a:lstStyle/>
          <a:p>
            <a:r>
              <a:rPr lang="de-DE" sz="2800" dirty="0"/>
              <a:t>„Modellieren“ als Methode zur </a:t>
            </a:r>
            <a:r>
              <a:rPr lang="de-DE" sz="2800" dirty="0" smtClean="0"/>
              <a:t>Sprachförderung </a:t>
            </a:r>
          </a:p>
          <a:p>
            <a:r>
              <a:rPr lang="de-DE" sz="2800" dirty="0" smtClean="0"/>
              <a:t>im inklusiven Unterricht</a:t>
            </a:r>
            <a:endParaRPr lang="de-DE" sz="2800" dirty="0"/>
          </a:p>
          <a:p>
            <a:endParaRPr lang="de-DE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598633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 smtClean="0"/>
              <a:t>Heinzl / Rodrian</a:t>
            </a: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683568" y="1695769"/>
            <a:ext cx="8064896" cy="725119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de-DE" sz="2800" dirty="0" smtClean="0"/>
              <a:t>Inhalte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Modellieren</a:t>
            </a:r>
            <a:endParaRPr lang="de-DE" sz="2400" dirty="0"/>
          </a:p>
        </p:txBody>
      </p:sp>
      <p:sp>
        <p:nvSpPr>
          <p:cNvPr id="7" name="Textplatzhalter 2"/>
          <p:cNvSpPr txBox="1">
            <a:spLocks/>
          </p:cNvSpPr>
          <p:nvPr/>
        </p:nvSpPr>
        <p:spPr>
          <a:xfrm>
            <a:off x="683568" y="2409294"/>
            <a:ext cx="7632848" cy="309634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kern="0" dirty="0" smtClean="0"/>
              <a:t>Grundlagen zum „Modellieren“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dirty="0"/>
              <a:t>Techniken des „Modellierens“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dirty="0"/>
              <a:t>Weiterführende Anwendungsmöglichkeiten der Modellierungstechniken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dirty="0"/>
              <a:t>Chancen und Grenzen des „Modellierens</a:t>
            </a:r>
            <a:r>
              <a:rPr lang="de-DE" sz="2800" dirty="0" smtClean="0"/>
              <a:t>“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dirty="0" smtClean="0"/>
              <a:t>Übungsphase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de-DE" sz="2800" dirty="0" smtClean="0"/>
              <a:t>Literatur</a:t>
            </a: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kern="0" dirty="0" smtClean="0"/>
          </a:p>
          <a:p>
            <a:pPr marL="0" indent="0">
              <a:spcBef>
                <a:spcPts val="0"/>
              </a:spcBef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3079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872"/>
            <a:ext cx="8064896" cy="331236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Auffälligkeiten der expressiven Sprache können </a:t>
            </a:r>
            <a:r>
              <a:rPr lang="de-DE" b="1" dirty="0"/>
              <a:t>sich </a:t>
            </a:r>
            <a:endParaRPr lang="de-DE" b="1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b="1" dirty="0" smtClean="0"/>
              <a:t>auf folgenden Sprachebenen </a:t>
            </a:r>
            <a:r>
              <a:rPr lang="de-DE" b="1" dirty="0"/>
              <a:t>zeigen: </a:t>
            </a:r>
            <a:endParaRPr lang="de-DE" b="1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e-DE" sz="12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b="1" u="sng" dirty="0" smtClean="0"/>
              <a:t>Phonetik</a:t>
            </a:r>
            <a:r>
              <a:rPr lang="de-DE" b="1" u="sng" dirty="0"/>
              <a:t>/ Phonologie (</a:t>
            </a:r>
            <a:r>
              <a:rPr lang="de-DE" b="1" u="sng" dirty="0" smtClean="0"/>
              <a:t>Aussprache):</a:t>
            </a:r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kaum mehr bei älteren Schüler*innen zu beobachten</a:t>
            </a:r>
          </a:p>
          <a:p>
            <a:pPr marL="3600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dirty="0" smtClean="0"/>
              <a:t>z.B. </a:t>
            </a:r>
            <a:r>
              <a:rPr lang="de-DE" dirty="0"/>
              <a:t> </a:t>
            </a:r>
            <a:r>
              <a:rPr lang="de-DE" dirty="0" smtClean="0"/>
              <a:t>„_las“ </a:t>
            </a:r>
            <a:r>
              <a:rPr lang="de-DE" dirty="0"/>
              <a:t> </a:t>
            </a:r>
            <a:r>
              <a:rPr lang="de-DE" dirty="0" smtClean="0"/>
              <a:t>statt  „Glas</a:t>
            </a:r>
            <a:r>
              <a:rPr lang="de-DE" dirty="0"/>
              <a:t>“ </a:t>
            </a: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b="1" u="sng" dirty="0" smtClean="0"/>
              <a:t>Semantik/ Lexikon </a:t>
            </a:r>
            <a:r>
              <a:rPr lang="de-DE" b="1" u="sng" dirty="0"/>
              <a:t>(Wortschatz</a:t>
            </a:r>
            <a:r>
              <a:rPr lang="de-DE" b="1" u="sng" dirty="0" smtClean="0"/>
              <a:t>):  </a:t>
            </a:r>
          </a:p>
          <a:p>
            <a:pPr marL="360000" indent="0">
              <a:buNone/>
            </a:pPr>
            <a:r>
              <a:rPr lang="de-DE" dirty="0" smtClean="0"/>
              <a:t>z.B. „</a:t>
            </a:r>
            <a:r>
              <a:rPr lang="de-DE" dirty="0" err="1" smtClean="0"/>
              <a:t>zer</a:t>
            </a:r>
            <a:r>
              <a:rPr lang="de-DE" dirty="0" smtClean="0"/>
              <a:t>-“rühren  statt verrühren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1. Grundlagen zum „Modellieren“</a:t>
            </a:r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 smtClean="0"/>
              <a:t>1</a:t>
            </a:r>
            <a:r>
              <a:rPr lang="de-DE" sz="2400" dirty="0"/>
              <a:t>. Grundlagen zum „Modellieren</a:t>
            </a:r>
            <a:r>
              <a:rPr lang="de-DE" sz="2400" dirty="0" smtClean="0"/>
              <a:t>“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78245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064896" cy="28083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b="1" u="sng" dirty="0" smtClean="0"/>
              <a:t>Morphologie</a:t>
            </a:r>
            <a:r>
              <a:rPr lang="de-DE" b="1" u="sng" dirty="0"/>
              <a:t>/ Syntax (Grammatik</a:t>
            </a:r>
            <a:r>
              <a:rPr lang="de-DE" b="1" u="sng" dirty="0" smtClean="0"/>
              <a:t>): </a:t>
            </a:r>
          </a:p>
          <a:p>
            <a:pPr marL="360000" indent="0">
              <a:spcBef>
                <a:spcPts val="90"/>
              </a:spcBef>
              <a:buNone/>
            </a:pPr>
            <a:r>
              <a:rPr lang="de-DE" dirty="0" smtClean="0"/>
              <a:t>z.B. „Ich </a:t>
            </a:r>
            <a:r>
              <a:rPr lang="de-DE" dirty="0" smtClean="0"/>
              <a:t>gehe gleich. Und du geh auch gleich, vor kommt Lehrerin.“ </a:t>
            </a:r>
          </a:p>
          <a:p>
            <a:pPr marL="360000" indent="0">
              <a:spcBef>
                <a:spcPts val="90"/>
              </a:spcBef>
              <a:spcAft>
                <a:spcPts val="1200"/>
              </a:spcAft>
              <a:buNone/>
            </a:pPr>
            <a:r>
              <a:rPr lang="de-DE" dirty="0" smtClean="0"/>
              <a:t>Statt: „Ich gehe gleich, und Du gehst auch gleich, bevor die </a:t>
            </a:r>
            <a:r>
              <a:rPr lang="de-DE" dirty="0"/>
              <a:t>L</a:t>
            </a:r>
            <a:r>
              <a:rPr lang="de-DE" dirty="0" smtClean="0"/>
              <a:t>ehrerin kommt.“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b="1" u="sng" dirty="0" smtClean="0"/>
              <a:t>Pragmatik:</a:t>
            </a:r>
            <a:r>
              <a:rPr lang="de-DE" dirty="0" smtClean="0"/>
              <a:t> </a:t>
            </a:r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z.B. „Lisa geht nicht mit. “ </a:t>
            </a:r>
            <a:endParaRPr lang="de-DE" dirty="0" smtClean="0"/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Statt</a:t>
            </a:r>
            <a:r>
              <a:rPr lang="de-DE" dirty="0" smtClean="0"/>
              <a:t>: „Wer ist Lisa und wohin geht sie nicht </a:t>
            </a:r>
            <a:r>
              <a:rPr lang="de-DE" dirty="0" smtClean="0"/>
              <a:t>mit?“ 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1. Grundlagen zum „Modellieren“</a:t>
            </a:r>
          </a:p>
        </p:txBody>
      </p:sp>
    </p:spTree>
    <p:extLst>
      <p:ext uri="{BB962C8B-B14F-4D97-AF65-F5344CB8AC3E}">
        <p14:creationId xmlns:p14="http://schemas.microsoft.com/office/powerpoint/2010/main" val="12548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4864"/>
            <a:ext cx="8064896" cy="172819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P</a:t>
            </a:r>
            <a:r>
              <a:rPr lang="de-DE" dirty="0" smtClean="0"/>
              <a:t>ersistierende Auffälligkeiten der expressiven Sprache müssen </a:t>
            </a:r>
            <a:r>
              <a:rPr lang="de-DE" dirty="0"/>
              <a:t>von Fachpersonen fundiert diagnostiziert und therapiert werden. </a:t>
            </a: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Geringer </a:t>
            </a:r>
            <a:r>
              <a:rPr lang="de-DE" dirty="0"/>
              <a:t>ausgeprägte Auffälligkeiten können von  Regelschullehrer*innen im Unterricht effektiv gefördert werden. 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       </a:t>
            </a:r>
            <a:endParaRPr lang="de-DE" sz="2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628800"/>
            <a:ext cx="8064896" cy="432048"/>
          </a:xfrm>
        </p:spPr>
        <p:txBody>
          <a:bodyPr/>
          <a:lstStyle/>
          <a:p>
            <a:r>
              <a:rPr lang="de-DE" sz="3200" dirty="0" smtClean="0"/>
              <a:t>Hinweis: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1. Grundlagen zum „Modellieren“</a:t>
            </a:r>
          </a:p>
        </p:txBody>
      </p:sp>
    </p:spTree>
    <p:extLst>
      <p:ext uri="{BB962C8B-B14F-4D97-AF65-F5344CB8AC3E}">
        <p14:creationId xmlns:p14="http://schemas.microsoft.com/office/powerpoint/2010/main" val="319567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21246" y="2060848"/>
            <a:ext cx="8064896" cy="1728192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       </a:t>
            </a:r>
            <a:endParaRPr lang="de-DE" sz="2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1. Grundlagen zum „Modellieren“</a:t>
            </a:r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395536" y="2096852"/>
            <a:ext cx="8280920" cy="2738400"/>
          </a:xfrm>
          <a:prstGeom prst="rect">
            <a:avLst/>
          </a:prstGeom>
          <a:solidFill>
            <a:srgbClr val="E7FFF1"/>
          </a:solidFill>
          <a:ln w="12700">
            <a:solidFill>
              <a:schemeClr val="accent6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endParaRPr lang="de-DE" sz="1200" kern="0" dirty="0" smtClean="0"/>
          </a:p>
          <a:p>
            <a:pPr marL="0" indent="0" algn="ctr">
              <a:buFontTx/>
              <a:buNone/>
            </a:pPr>
            <a:r>
              <a:rPr lang="de-DE" sz="3000" kern="0" dirty="0"/>
              <a:t>E</a:t>
            </a:r>
            <a:r>
              <a:rPr lang="de-DE" sz="3000" kern="0" dirty="0" smtClean="0"/>
              <a:t>ine wichtige </a:t>
            </a:r>
            <a:r>
              <a:rPr lang="de-DE" sz="4000" b="1" kern="0" dirty="0" smtClean="0"/>
              <a:t>Methode</a:t>
            </a:r>
            <a:r>
              <a:rPr lang="de-DE" sz="3000" kern="0" dirty="0" smtClean="0"/>
              <a:t> aus dem therapeutischen Kontext </a:t>
            </a:r>
            <a:endParaRPr lang="de-DE" sz="3000" kern="0" dirty="0" smtClean="0"/>
          </a:p>
          <a:p>
            <a:pPr marL="0" indent="0" algn="ctr">
              <a:buFontTx/>
              <a:buNone/>
            </a:pPr>
            <a:r>
              <a:rPr lang="de-DE" sz="3000" kern="0" dirty="0" smtClean="0"/>
              <a:t>kann </a:t>
            </a:r>
            <a:r>
              <a:rPr lang="de-DE" sz="3000" kern="0" dirty="0" smtClean="0"/>
              <a:t>auch </a:t>
            </a:r>
            <a:r>
              <a:rPr lang="de-DE" sz="4000" b="1" kern="0" dirty="0" smtClean="0"/>
              <a:t>im Unterricht </a:t>
            </a:r>
            <a:r>
              <a:rPr lang="de-DE" sz="3000" kern="0" dirty="0" smtClean="0"/>
              <a:t>angewendet werden: </a:t>
            </a:r>
          </a:p>
          <a:p>
            <a:pPr marL="0" indent="0" algn="ctr">
              <a:buFontTx/>
              <a:buNone/>
            </a:pPr>
            <a:r>
              <a:rPr lang="de-DE" sz="3000" b="1" kern="0" dirty="0" smtClean="0"/>
              <a:t>        </a:t>
            </a:r>
            <a:r>
              <a:rPr lang="de-DE" sz="4000" b="1" kern="0" dirty="0" smtClean="0"/>
              <a:t>das „Modellieren“</a:t>
            </a:r>
            <a:endParaRPr lang="de-DE" sz="4000" kern="0" dirty="0" smtClean="0"/>
          </a:p>
          <a:p>
            <a:pPr marL="0" indent="0">
              <a:buFontTx/>
              <a:buNone/>
            </a:pPr>
            <a:endParaRPr lang="de-DE" sz="2800" kern="0" dirty="0"/>
          </a:p>
        </p:txBody>
      </p:sp>
    </p:spTree>
    <p:extLst>
      <p:ext uri="{BB962C8B-B14F-4D97-AF65-F5344CB8AC3E}">
        <p14:creationId xmlns:p14="http://schemas.microsoft.com/office/powerpoint/2010/main" val="235416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420888"/>
            <a:ext cx="8064896" cy="273630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U</a:t>
            </a:r>
            <a:r>
              <a:rPr lang="de-DE" dirty="0" smtClean="0"/>
              <a:t>nter </a:t>
            </a:r>
            <a:r>
              <a:rPr lang="de-DE" b="1" dirty="0" smtClean="0"/>
              <a:t>„Modellieren“ </a:t>
            </a:r>
            <a:r>
              <a:rPr lang="de-DE" dirty="0" smtClean="0"/>
              <a:t>versteht man eine </a:t>
            </a:r>
            <a:r>
              <a:rPr lang="de-DE" b="1" dirty="0" smtClean="0"/>
              <a:t>sprachliche </a:t>
            </a:r>
            <a:r>
              <a:rPr lang="de-DE" b="1" dirty="0" smtClean="0"/>
              <a:t>Maßnahme,</a:t>
            </a:r>
            <a:r>
              <a:rPr lang="de-DE" dirty="0" smtClean="0"/>
              <a:t> </a:t>
            </a:r>
          </a:p>
          <a:p>
            <a:pPr marL="3420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dirty="0" smtClean="0"/>
              <a:t>um </a:t>
            </a:r>
            <a:r>
              <a:rPr lang="de-DE" dirty="0" smtClean="0"/>
              <a:t>Schüler*innen zu unterstützen </a:t>
            </a:r>
            <a:r>
              <a:rPr lang="de-DE" b="1" dirty="0" smtClean="0"/>
              <a:t>sprachliche Strukturen, Wörter und Kontexte zu durchschauen.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Durch </a:t>
            </a:r>
            <a:r>
              <a:rPr lang="de-DE" b="1" dirty="0"/>
              <a:t>verlangsamtes und betontes Sprechen </a:t>
            </a:r>
            <a:r>
              <a:rPr lang="de-DE" dirty="0" smtClean="0"/>
              <a:t>der Lehrkraft werden minimale </a:t>
            </a:r>
            <a:r>
              <a:rPr lang="de-DE" b="1" dirty="0"/>
              <a:t>morphologische Unterschiede 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z.B</a:t>
            </a:r>
            <a:r>
              <a:rPr lang="de-DE" dirty="0"/>
              <a:t> </a:t>
            </a:r>
            <a:r>
              <a:rPr lang="de-DE" dirty="0" smtClean="0"/>
              <a:t>„de</a:t>
            </a:r>
            <a:r>
              <a:rPr lang="de-DE" b="1" dirty="0" smtClean="0"/>
              <a:t>n</a:t>
            </a:r>
            <a:r>
              <a:rPr lang="de-DE" dirty="0"/>
              <a:t>“ und „</a:t>
            </a:r>
            <a:r>
              <a:rPr lang="de-DE" dirty="0" smtClean="0"/>
              <a:t>de</a:t>
            </a:r>
            <a:r>
              <a:rPr lang="de-DE" b="1" dirty="0" smtClean="0"/>
              <a:t>m</a:t>
            </a:r>
            <a:r>
              <a:rPr lang="de-DE" dirty="0" smtClean="0"/>
              <a:t>“) sowie </a:t>
            </a:r>
            <a:endParaRPr lang="de-DE" dirty="0" smtClean="0"/>
          </a:p>
          <a:p>
            <a:pPr marL="342000" indent="0">
              <a:spcBef>
                <a:spcPts val="0"/>
              </a:spcBef>
              <a:buNone/>
            </a:pPr>
            <a:r>
              <a:rPr lang="de-DE" b="1" dirty="0" smtClean="0"/>
              <a:t>Satzstrukturen</a:t>
            </a:r>
            <a:r>
              <a:rPr lang="de-DE" dirty="0" smtClean="0"/>
              <a:t> </a:t>
            </a:r>
            <a:r>
              <a:rPr lang="de-DE" dirty="0" smtClean="0"/>
              <a:t>(z.B. „ich gehe“,  aber „du </a:t>
            </a:r>
            <a:r>
              <a:rPr lang="de-DE" dirty="0" err="1" smtClean="0"/>
              <a:t>gehs´t</a:t>
            </a:r>
            <a:r>
              <a:rPr lang="de-DE" dirty="0" smtClean="0"/>
              <a:t>“ )  bewusst gemacht.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Definition Modellieren 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1. Grundlagen zum „Modellieren“</a:t>
            </a:r>
          </a:p>
        </p:txBody>
      </p:sp>
    </p:spTree>
    <p:extLst>
      <p:ext uri="{BB962C8B-B14F-4D97-AF65-F5344CB8AC3E}">
        <p14:creationId xmlns:p14="http://schemas.microsoft.com/office/powerpoint/2010/main" val="182842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348880"/>
            <a:ext cx="8064896" cy="20162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sz="2800" dirty="0" smtClean="0"/>
              <a:t>Man unterscheidet zwei </a:t>
            </a:r>
            <a:r>
              <a:rPr lang="de-DE" sz="2800" dirty="0"/>
              <a:t>unterschiedliche </a:t>
            </a:r>
            <a:r>
              <a:rPr lang="de-DE" sz="2800" dirty="0" smtClean="0"/>
              <a:t>Modellierungstechniken</a:t>
            </a:r>
            <a:r>
              <a:rPr lang="de-DE" sz="2800" dirty="0"/>
              <a:t>: </a:t>
            </a:r>
            <a:endParaRPr lang="de-DE" sz="2800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sz="2800" dirty="0" smtClean="0"/>
              <a:t>Der kindlichen Äußerung</a:t>
            </a:r>
            <a:endParaRPr lang="de-DE" sz="2800" dirty="0" smtClean="0"/>
          </a:p>
          <a:p>
            <a:pPr marL="900000" indent="-457200">
              <a:spcBef>
                <a:spcPts val="0"/>
              </a:spcBef>
              <a:buFont typeface="+mj-lt"/>
              <a:buAutoNum type="arabicPeriod"/>
            </a:pPr>
            <a:r>
              <a:rPr lang="de-DE" sz="2800" b="1" dirty="0"/>
              <a:t>V</a:t>
            </a:r>
            <a:r>
              <a:rPr lang="de-DE" sz="2800" b="1" dirty="0" smtClean="0"/>
              <a:t>orausgehende</a:t>
            </a:r>
            <a:r>
              <a:rPr lang="de-DE" sz="2800" dirty="0"/>
              <a:t> </a:t>
            </a:r>
            <a:r>
              <a:rPr lang="de-DE" sz="2800" dirty="0" smtClean="0"/>
              <a:t>Modellierungstechniken</a:t>
            </a:r>
            <a:endParaRPr lang="de-DE" sz="2800" dirty="0" smtClean="0"/>
          </a:p>
          <a:p>
            <a:pPr marL="900000" indent="-457200">
              <a:spcBef>
                <a:spcPts val="0"/>
              </a:spcBef>
              <a:buFont typeface="+mj-lt"/>
              <a:buAutoNum type="arabicPeriod"/>
            </a:pPr>
            <a:r>
              <a:rPr lang="de-DE" sz="2800" b="1" dirty="0" smtClean="0"/>
              <a:t>Nachfolgende </a:t>
            </a:r>
            <a:r>
              <a:rPr lang="de-DE" sz="2800" dirty="0" smtClean="0"/>
              <a:t>Modellierungstechniken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Modellierungstechniken: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1. Grundlagen zum „Modellieren“</a:t>
            </a:r>
          </a:p>
        </p:txBody>
      </p:sp>
    </p:spTree>
    <p:extLst>
      <p:ext uri="{BB962C8B-B14F-4D97-AF65-F5344CB8AC3E}">
        <p14:creationId xmlns:p14="http://schemas.microsoft.com/office/powerpoint/2010/main" val="2932848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11560" y="2420888"/>
            <a:ext cx="8064896" cy="3024336"/>
          </a:xfrm>
        </p:spPr>
        <p:txBody>
          <a:bodyPr/>
          <a:lstStyle/>
          <a:p>
            <a:pPr marL="442800" indent="0">
              <a:spcBef>
                <a:spcPts val="0"/>
              </a:spcBef>
              <a:buNone/>
            </a:pPr>
            <a:r>
              <a:rPr lang="de-DE" sz="2800" b="1" dirty="0" smtClean="0"/>
              <a:t>1. Vorausgehende</a:t>
            </a:r>
            <a:r>
              <a:rPr lang="de-DE" sz="2800" dirty="0" smtClean="0"/>
              <a:t> Modellierungstechniken</a:t>
            </a:r>
          </a:p>
          <a:p>
            <a:pPr marL="900000" indent="0">
              <a:spcBef>
                <a:spcPts val="0"/>
              </a:spcBef>
              <a:buNone/>
            </a:pPr>
            <a:r>
              <a:rPr lang="de-DE" sz="2800" dirty="0"/>
              <a:t>1.1 Präsentation</a:t>
            </a:r>
          </a:p>
          <a:p>
            <a:pPr marL="900000" indent="0">
              <a:spcBef>
                <a:spcPts val="0"/>
              </a:spcBef>
              <a:buNone/>
            </a:pPr>
            <a:r>
              <a:rPr lang="de-DE" sz="2800" dirty="0"/>
              <a:t>1.2 Parallelsprechen</a:t>
            </a:r>
          </a:p>
          <a:p>
            <a:pPr marL="442800" indent="0">
              <a:spcBef>
                <a:spcPts val="0"/>
              </a:spcBef>
              <a:buNone/>
            </a:pPr>
            <a:endParaRPr lang="de-DE" sz="1000" dirty="0" smtClean="0"/>
          </a:p>
          <a:p>
            <a:pPr marL="442800" indent="0">
              <a:spcBef>
                <a:spcPts val="0"/>
              </a:spcBef>
              <a:buNone/>
            </a:pPr>
            <a:r>
              <a:rPr lang="de-DE" sz="2800" b="1" dirty="0" smtClean="0"/>
              <a:t>2. Nachfolgende </a:t>
            </a:r>
            <a:r>
              <a:rPr lang="de-DE" sz="2800" dirty="0" smtClean="0"/>
              <a:t>Modellierungstechniken</a:t>
            </a:r>
          </a:p>
          <a:p>
            <a:pPr marL="900000" indent="0">
              <a:spcBef>
                <a:spcPts val="0"/>
              </a:spcBef>
              <a:buNone/>
            </a:pPr>
            <a:r>
              <a:rPr lang="de-DE" sz="2800" dirty="0" smtClean="0"/>
              <a:t>2.1 Expansion</a:t>
            </a:r>
          </a:p>
          <a:p>
            <a:pPr marL="900000" indent="0">
              <a:spcBef>
                <a:spcPts val="0"/>
              </a:spcBef>
              <a:buNone/>
            </a:pPr>
            <a:r>
              <a:rPr lang="de-DE" sz="2800" dirty="0" smtClean="0"/>
              <a:t>2.2 Korrektives </a:t>
            </a:r>
            <a:r>
              <a:rPr lang="de-DE" sz="2800" dirty="0"/>
              <a:t>F</a:t>
            </a:r>
            <a:r>
              <a:rPr lang="de-DE" sz="2800" dirty="0" smtClean="0"/>
              <a:t>eedback</a:t>
            </a:r>
          </a:p>
          <a:p>
            <a:pPr marL="442800" indent="0">
              <a:spcBef>
                <a:spcPts val="0"/>
              </a:spcBef>
              <a:buNone/>
            </a:pPr>
            <a:endParaRPr lang="de-DE" sz="2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2. Techniken des „Modellierens“</a:t>
            </a:r>
            <a:r>
              <a:rPr lang="de-DE" sz="3200" dirty="0" smtClean="0"/>
              <a:t> </a:t>
            </a:r>
            <a:endParaRPr lang="de-DE" sz="3200" dirty="0"/>
          </a:p>
        </p:txBody>
      </p:sp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2. Techniken </a:t>
            </a:r>
            <a:r>
              <a:rPr lang="de-DE" sz="2400" dirty="0"/>
              <a:t>des „Modellierens</a:t>
            </a:r>
            <a:r>
              <a:rPr lang="de-DE" sz="2400" dirty="0" smtClean="0"/>
              <a:t>“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072268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11560" y="2276872"/>
            <a:ext cx="8064896" cy="13681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individuell </a:t>
            </a:r>
            <a:r>
              <a:rPr lang="de-DE" dirty="0"/>
              <a:t>ausgewählte </a:t>
            </a:r>
            <a:r>
              <a:rPr lang="de-DE" dirty="0" smtClean="0"/>
              <a:t>Zielstrukturen werden sprachlich </a:t>
            </a:r>
            <a:r>
              <a:rPr lang="de-DE" dirty="0"/>
              <a:t>optimiert </a:t>
            </a:r>
            <a:r>
              <a:rPr lang="de-DE" dirty="0" smtClean="0"/>
              <a:t>angeboten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Ziel: Erleichterung  </a:t>
            </a:r>
            <a:r>
              <a:rPr lang="de-DE" dirty="0" smtClean="0"/>
              <a:t>des eigenaktiven Entdeckens wesentlicher Regelhaftigkeiten sprachlicher Strukturen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1. Vorausgehende Modellierungstechnik 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2. Techniken </a:t>
            </a:r>
            <a:r>
              <a:rPr lang="de-DE" sz="2400" dirty="0"/>
              <a:t>des „Modellierens</a:t>
            </a:r>
            <a:r>
              <a:rPr lang="de-DE" sz="2400" dirty="0" smtClean="0"/>
              <a:t>“</a:t>
            </a:r>
            <a:endParaRPr lang="de-DE" sz="2400" dirty="0"/>
          </a:p>
        </p:txBody>
      </p:sp>
      <p:sp>
        <p:nvSpPr>
          <p:cNvPr id="5" name="Inhaltsplatzhalter 1"/>
          <p:cNvSpPr txBox="1">
            <a:spLocks/>
          </p:cNvSpPr>
          <p:nvPr/>
        </p:nvSpPr>
        <p:spPr>
          <a:xfrm>
            <a:off x="683568" y="3852914"/>
            <a:ext cx="7632848" cy="1512168"/>
          </a:xfrm>
          <a:prstGeom prst="rect">
            <a:avLst/>
          </a:prstGeom>
          <a:solidFill>
            <a:srgbClr val="E7FFF1"/>
          </a:solidFill>
          <a:ln w="12700">
            <a:solidFill>
              <a:schemeClr val="accent6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e-DE" b="1" dirty="0" smtClean="0"/>
              <a:t>Zwei mögliche vorausgehende Modellierungstechniken:</a:t>
            </a:r>
          </a:p>
          <a:p>
            <a:pPr marL="0" indent="0">
              <a:buNone/>
            </a:pPr>
            <a:r>
              <a:rPr lang="de-DE" dirty="0" smtClean="0"/>
              <a:t>1.1 Die </a:t>
            </a:r>
            <a:r>
              <a:rPr lang="de-DE" b="1" dirty="0" smtClean="0"/>
              <a:t>Präsentation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r>
              <a:rPr lang="de-DE" dirty="0" smtClean="0"/>
              <a:t>1.2 </a:t>
            </a:r>
            <a:r>
              <a:rPr lang="de-DE" dirty="0" smtClean="0"/>
              <a:t>Das </a:t>
            </a:r>
            <a:r>
              <a:rPr lang="de-DE" b="1" dirty="0" smtClean="0"/>
              <a:t>Parallelsprechen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056589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936104"/>
          </a:xfrm>
        </p:spPr>
        <p:txBody>
          <a:bodyPr/>
          <a:lstStyle/>
          <a:p>
            <a:endParaRPr lang="de-DE" sz="1200" dirty="0"/>
          </a:p>
          <a:p>
            <a:r>
              <a:rPr lang="de-DE" sz="2800" dirty="0" smtClean="0"/>
              <a:t>1.1  Präsentation </a:t>
            </a:r>
            <a:r>
              <a:rPr lang="de-DE" sz="2000" dirty="0" smtClean="0"/>
              <a:t>(der kindlichen Äußerung vorausgehend)</a:t>
            </a:r>
            <a:endParaRPr lang="de-DE" sz="2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83568" y="2708920"/>
            <a:ext cx="8064896" cy="115212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Im Vorfeld: </a:t>
            </a:r>
            <a:r>
              <a:rPr lang="de-DE" b="1" dirty="0" smtClean="0"/>
              <a:t>wörtliche Planung </a:t>
            </a:r>
            <a:r>
              <a:rPr lang="de-DE" dirty="0" smtClean="0"/>
              <a:t>sprachlicher </a:t>
            </a:r>
            <a:r>
              <a:rPr lang="de-DE" dirty="0"/>
              <a:t>Äußerungen </a:t>
            </a:r>
            <a:r>
              <a:rPr lang="de-DE" dirty="0" smtClean="0"/>
              <a:t>von der Lehrkraft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Zeitliche Platzierung des Modells </a:t>
            </a:r>
            <a:r>
              <a:rPr lang="de-DE" b="1" i="1" dirty="0" smtClean="0"/>
              <a:t>vor</a:t>
            </a:r>
            <a:r>
              <a:rPr lang="de-DE" b="1" dirty="0" smtClean="0"/>
              <a:t> </a:t>
            </a:r>
            <a:r>
              <a:rPr lang="de-DE" dirty="0" smtClean="0"/>
              <a:t> einer </a:t>
            </a:r>
            <a:r>
              <a:rPr lang="de-DE" dirty="0"/>
              <a:t>Schüler*innen-Äußerung </a:t>
            </a:r>
          </a:p>
          <a:p>
            <a:pPr>
              <a:buFontTx/>
              <a:buChar char="-"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662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48159669"/>
              </p:ext>
            </p:extLst>
          </p:nvPr>
        </p:nvGraphicFramePr>
        <p:xfrm>
          <a:off x="467544" y="1916832"/>
          <a:ext cx="8424936" cy="4127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35">
                  <a:extLst>
                    <a:ext uri="{9D8B030D-6E8A-4147-A177-3AD203B41FA5}">
                      <a16:colId xmlns="" xmlns:a16="http://schemas.microsoft.com/office/drawing/2014/main" val="1439037635"/>
                    </a:ext>
                  </a:extLst>
                </a:gridCol>
                <a:gridCol w="3719913">
                  <a:extLst>
                    <a:ext uri="{9D8B030D-6E8A-4147-A177-3AD203B41FA5}">
                      <a16:colId xmlns="" xmlns:a16="http://schemas.microsoft.com/office/drawing/2014/main" val="2874362712"/>
                    </a:ext>
                  </a:extLst>
                </a:gridCol>
                <a:gridCol w="350935">
                  <a:extLst>
                    <a:ext uri="{9D8B030D-6E8A-4147-A177-3AD203B41FA5}">
                      <a16:colId xmlns="" xmlns:a16="http://schemas.microsoft.com/office/drawing/2014/main" val="4116115578"/>
                    </a:ext>
                  </a:extLst>
                </a:gridCol>
                <a:gridCol w="4003153">
                  <a:extLst>
                    <a:ext uri="{9D8B030D-6E8A-4147-A177-3AD203B41FA5}">
                      <a16:colId xmlns="" xmlns:a16="http://schemas.microsoft.com/office/drawing/2014/main" val="3264885752"/>
                    </a:ext>
                  </a:extLst>
                </a:gridCol>
              </a:tblGrid>
              <a:tr h="560832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solidFill>
                            <a:schemeClr val="accent6"/>
                          </a:solidFill>
                          <a:effectLst/>
                        </a:rPr>
                        <a:t>Bsp. 1:  </a:t>
                      </a: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Wortebene: (Fach-) Wort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solidFill>
                            <a:schemeClr val="accent6"/>
                          </a:solidFill>
                          <a:effectLst/>
                        </a:rPr>
                        <a:t>Bsp. 2:</a:t>
                      </a:r>
                      <a:r>
                        <a:rPr lang="de-DE" sz="1600" baseline="0" dirty="0" smtClean="0">
                          <a:solidFill>
                            <a:schemeClr val="accent6"/>
                          </a:solidFill>
                          <a:effectLst/>
                        </a:rPr>
                        <a:t> </a:t>
                      </a:r>
                      <a:r>
                        <a:rPr lang="de-DE" sz="1600" dirty="0" smtClean="0">
                          <a:solidFill>
                            <a:schemeClr val="accent6"/>
                          </a:solidFill>
                          <a:effectLst/>
                        </a:rPr>
                        <a:t>Satzebene</a:t>
                      </a: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: </a:t>
                      </a:r>
                      <a:endParaRPr lang="de-DE" sz="1600" dirty="0" smtClean="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solidFill>
                            <a:schemeClr val="accent6"/>
                          </a:solidFill>
                          <a:effectLst/>
                        </a:rPr>
                        <a:t>             grammatikalische </a:t>
                      </a: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Struktur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6089919"/>
                  </a:ext>
                </a:extLst>
              </a:tr>
              <a:tr h="3566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L: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Außerdem ist der geographische Nordpol der nördliche Drehpunkt der Drehachse oder Rotationsachse.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Ah … ein  neues Wort, </a:t>
                      </a:r>
                      <a:endParaRPr lang="de-DE" sz="1700" baseline="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 smtClean="0">
                          <a:effectLst/>
                        </a:rPr>
                        <a:t>die </a:t>
                      </a:r>
                      <a:r>
                        <a:rPr lang="de-DE" sz="1700" baseline="0" dirty="0" err="1">
                          <a:effectLst/>
                        </a:rPr>
                        <a:t>Ro</a:t>
                      </a:r>
                      <a:r>
                        <a:rPr lang="de-DE" sz="1700" baseline="0" dirty="0">
                          <a:effectLst/>
                        </a:rPr>
                        <a:t>-</a:t>
                      </a:r>
                      <a:r>
                        <a:rPr lang="de-DE" sz="1700" baseline="0" dirty="0" err="1">
                          <a:effectLst/>
                        </a:rPr>
                        <a:t>ta</a:t>
                      </a:r>
                      <a:r>
                        <a:rPr lang="de-DE" sz="1700" baseline="0" dirty="0">
                          <a:effectLst/>
                        </a:rPr>
                        <a:t>-</a:t>
                      </a:r>
                      <a:r>
                        <a:rPr lang="de-DE" sz="1700" baseline="0" dirty="0" err="1">
                          <a:effectLst/>
                        </a:rPr>
                        <a:t>tions</a:t>
                      </a:r>
                      <a:r>
                        <a:rPr lang="de-DE" sz="1700" baseline="0" dirty="0">
                          <a:effectLst/>
                        </a:rPr>
                        <a:t>-ach-se.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Ich spreche das Wort dreimal: </a:t>
                      </a:r>
                      <a:endParaRPr lang="de-DE" sz="1700" baseline="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 smtClean="0">
                          <a:effectLst/>
                        </a:rPr>
                        <a:t>die </a:t>
                      </a:r>
                      <a:r>
                        <a:rPr lang="de-DE" sz="1700" baseline="0" dirty="0">
                          <a:effectLst/>
                        </a:rPr>
                        <a:t>Rotationsache, </a:t>
                      </a:r>
                      <a:r>
                        <a:rPr lang="de-DE" sz="1700" baseline="0" dirty="0" smtClean="0">
                          <a:effectLst/>
                        </a:rPr>
                        <a:t>die Rotationsache</a:t>
                      </a:r>
                      <a:r>
                        <a:rPr lang="de-DE" sz="1700" baseline="0" dirty="0">
                          <a:effectLst/>
                        </a:rPr>
                        <a:t>, die Rotationsache.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Du weißt jetzt, </a:t>
                      </a:r>
                      <a:endParaRPr lang="de-DE" sz="1700" baseline="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 smtClean="0">
                          <a:effectLst/>
                        </a:rPr>
                        <a:t>wie </a:t>
                      </a:r>
                      <a:r>
                        <a:rPr lang="de-DE" sz="1700" baseline="0" dirty="0">
                          <a:effectLst/>
                        </a:rPr>
                        <a:t>die Drehachse noch heißt</a:t>
                      </a:r>
                      <a:r>
                        <a:rPr lang="de-DE" sz="1700" baseline="0" dirty="0" smtClean="0">
                          <a:effectLst/>
                        </a:rPr>
                        <a:t>…</a:t>
                      </a:r>
                      <a:endParaRPr lang="de-DE" sz="1700" baseline="0" dirty="0">
                        <a:effectLst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600" b="1" dirty="0">
                          <a:effectLst/>
                        </a:rPr>
                        <a:t>L: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600" b="1" dirty="0">
                          <a:effectLst/>
                        </a:rPr>
                        <a:t> </a:t>
                      </a:r>
                      <a:endParaRPr lang="de-D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Lehrer überlegt: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"We</a:t>
                      </a:r>
                      <a:r>
                        <a:rPr lang="de-DE" sz="1700" baseline="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de-DE" sz="1700" baseline="0" dirty="0">
                          <a:effectLst/>
                        </a:rPr>
                        <a:t>…we</a:t>
                      </a:r>
                      <a:r>
                        <a:rPr lang="de-DE" sz="1700" baseline="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de-DE" sz="1700" baseline="0" dirty="0">
                          <a:effectLst/>
                        </a:rPr>
                        <a:t>  gebe ich die …Karotte?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D</a:t>
                      </a:r>
                      <a:r>
                        <a:rPr lang="de-DE" sz="1700" baseline="0" dirty="0">
                          <a:solidFill>
                            <a:srgbClr val="FF0000"/>
                          </a:solidFill>
                          <a:effectLst/>
                        </a:rPr>
                        <a:t>em</a:t>
                      </a:r>
                      <a:r>
                        <a:rPr lang="de-DE" sz="1700" baseline="0" dirty="0">
                          <a:effectLst/>
                        </a:rPr>
                        <a:t> … (mehrere Durchgänge) Tiger.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Nein, das ist Quatsch, das kannst du sicher besser.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700" baseline="0" dirty="0">
                          <a:effectLst/>
                        </a:rPr>
                        <a:t>We</a:t>
                      </a:r>
                      <a:r>
                        <a:rPr lang="de-DE" sz="1700" baseline="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de-DE" sz="1700" baseline="0" dirty="0">
                          <a:effectLst/>
                        </a:rPr>
                        <a:t> gibst du die…Karotte?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2410038"/>
                  </a:ext>
                </a:extLst>
              </a:tr>
            </a:tbl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7544" y="1340768"/>
            <a:ext cx="8064896" cy="566880"/>
          </a:xfrm>
        </p:spPr>
        <p:txBody>
          <a:bodyPr/>
          <a:lstStyle/>
          <a:p>
            <a:r>
              <a:rPr lang="de-DE" sz="2800" dirty="0"/>
              <a:t>1.1  Präsentation </a:t>
            </a:r>
            <a:r>
              <a:rPr lang="de-DE" sz="2000" dirty="0"/>
              <a:t>(der kindlichen Äußerung vorausgehend)</a:t>
            </a:r>
          </a:p>
          <a:p>
            <a:endParaRPr lang="de-DE" sz="2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</p:spTree>
    <p:extLst>
      <p:ext uri="{BB962C8B-B14F-4D97-AF65-F5344CB8AC3E}">
        <p14:creationId xmlns:p14="http://schemas.microsoft.com/office/powerpoint/2010/main" val="184328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11560" y="2564904"/>
            <a:ext cx="8064896" cy="18722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Beim Parallelsprechen werden </a:t>
            </a:r>
            <a:r>
              <a:rPr lang="de-DE" dirty="0"/>
              <a:t>die </a:t>
            </a:r>
            <a:r>
              <a:rPr lang="de-DE" b="1" dirty="0"/>
              <a:t>Handlungen der Schüler*innen </a:t>
            </a:r>
            <a:r>
              <a:rPr lang="de-DE" dirty="0"/>
              <a:t>zeitgleich von </a:t>
            </a:r>
            <a:r>
              <a:rPr lang="de-DE" dirty="0" smtClean="0"/>
              <a:t>dem/ der </a:t>
            </a:r>
            <a:r>
              <a:rPr lang="de-DE" dirty="0"/>
              <a:t>Lehrer*in </a:t>
            </a:r>
            <a:r>
              <a:rPr lang="de-DE" b="1" dirty="0"/>
              <a:t>versprachlicht.</a:t>
            </a:r>
            <a:r>
              <a:rPr lang="de-DE" dirty="0"/>
              <a:t> </a:t>
            </a: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Dadurch </a:t>
            </a:r>
            <a:r>
              <a:rPr lang="de-DE" dirty="0"/>
              <a:t>entstehen prägnante Sprachsituationen in den jeweils relevanten Sach- und Handlungskontexten</a:t>
            </a:r>
            <a:r>
              <a:rPr lang="de-DE" dirty="0" smtClean="0"/>
              <a:t>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1" name="Textplatzhalter 2"/>
          <p:cNvSpPr txBox="1">
            <a:spLocks/>
          </p:cNvSpPr>
          <p:nvPr/>
        </p:nvSpPr>
        <p:spPr>
          <a:xfrm>
            <a:off x="539552" y="1556792"/>
            <a:ext cx="8064896" cy="93610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de-DE" sz="1200" kern="0" dirty="0" smtClean="0"/>
          </a:p>
          <a:p>
            <a:r>
              <a:rPr lang="de-DE" sz="2800" kern="0" dirty="0" smtClean="0"/>
              <a:t>1.2  Parallelsprechen </a:t>
            </a:r>
            <a:r>
              <a:rPr lang="de-DE" sz="2000" kern="0" dirty="0" smtClean="0"/>
              <a:t>(der kindlichen Handlung folgend)</a:t>
            </a:r>
            <a:endParaRPr lang="de-DE" sz="2000" kern="0" dirty="0"/>
          </a:p>
        </p:txBody>
      </p:sp>
    </p:spTree>
    <p:extLst>
      <p:ext uri="{BB962C8B-B14F-4D97-AF65-F5344CB8AC3E}">
        <p14:creationId xmlns:p14="http://schemas.microsoft.com/office/powerpoint/2010/main" val="1863118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285259765"/>
              </p:ext>
            </p:extLst>
          </p:nvPr>
        </p:nvGraphicFramePr>
        <p:xfrm>
          <a:off x="323528" y="1907648"/>
          <a:ext cx="8208912" cy="3972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8529">
                  <a:extLst>
                    <a:ext uri="{9D8B030D-6E8A-4147-A177-3AD203B41FA5}">
                      <a16:colId xmlns="" xmlns:a16="http://schemas.microsoft.com/office/drawing/2014/main" val="1143939909"/>
                    </a:ext>
                  </a:extLst>
                </a:gridCol>
                <a:gridCol w="7310383">
                  <a:extLst>
                    <a:ext uri="{9D8B030D-6E8A-4147-A177-3AD203B41FA5}">
                      <a16:colId xmlns="" xmlns:a16="http://schemas.microsoft.com/office/drawing/2014/main" val="3132351306"/>
                    </a:ext>
                  </a:extLst>
                </a:gridCol>
              </a:tblGrid>
              <a:tr h="118482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Thema: Lichtbrechung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Schüler nimmt halbgefülltes Reagenzglas mit einer Fischfigur am Boden und führt den Versuch durch, der anhand von Bildkarten besprochen wurde.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Ziel des Versuchs ist es die Fischfigur im Wasser mit einer Drahtspitze zu </a:t>
                      </a:r>
                      <a:r>
                        <a:rPr lang="de-DE" sz="1600" dirty="0" smtClean="0">
                          <a:solidFill>
                            <a:schemeClr val="accent6"/>
                          </a:solidFill>
                          <a:effectLst/>
                        </a:rPr>
                        <a:t>treffen.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86106434"/>
                  </a:ext>
                </a:extLst>
              </a:tr>
              <a:tr h="2816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err="1">
                          <a:solidFill>
                            <a:schemeClr val="accent6"/>
                          </a:solidFill>
                          <a:effectLst/>
                        </a:rPr>
                        <a:t>Sch</a:t>
                      </a: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: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Schüler führt den Versuch mit seinem Partner durch.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07607026"/>
                  </a:ext>
                </a:extLst>
              </a:tr>
              <a:tr h="23499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L: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i="1" dirty="0" smtClean="0">
                          <a:effectLst/>
                        </a:rPr>
                        <a:t>Lehrer </a:t>
                      </a:r>
                      <a:r>
                        <a:rPr lang="de-DE" sz="1600" i="1" dirty="0">
                          <a:effectLst/>
                        </a:rPr>
                        <a:t>setzt die Technik des Parallelsprechens ein, um die Versuchsdurchführung zu verbalisieren unter Verwendung des Fachwortschatzes in unterschiedlichen Satzstrukturen.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- Das </a:t>
                      </a:r>
                      <a:r>
                        <a:rPr lang="de-DE" sz="1600" dirty="0">
                          <a:effectLst/>
                        </a:rPr>
                        <a:t>Glasrohr befestigst du am Stativ. </a:t>
                      </a:r>
                      <a:endParaRPr lang="de-DE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- Den </a:t>
                      </a:r>
                      <a:r>
                        <a:rPr lang="de-DE" sz="1600" dirty="0">
                          <a:effectLst/>
                        </a:rPr>
                        <a:t>Fisch visierst du am Boden an.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- Wenn </a:t>
                      </a:r>
                      <a:r>
                        <a:rPr lang="de-DE" sz="1600" dirty="0">
                          <a:effectLst/>
                        </a:rPr>
                        <a:t>du den Fisch siehst, stellst du das Glasrohr am Stativ fest. </a:t>
                      </a:r>
                      <a:endParaRPr lang="de-DE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- Jetzt </a:t>
                      </a:r>
                      <a:r>
                        <a:rPr lang="de-DE" sz="1600" dirty="0">
                          <a:effectLst/>
                        </a:rPr>
                        <a:t>steckst du einen geraden Schweißdraht in das Glasrohr. </a:t>
                      </a:r>
                      <a:endParaRPr lang="de-DE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- Du </a:t>
                      </a:r>
                      <a:r>
                        <a:rPr lang="de-DE" sz="1600" dirty="0">
                          <a:effectLst/>
                        </a:rPr>
                        <a:t>schiebst ihn bis zum Boden des Reagenzglases.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634857"/>
                  </a:ext>
                </a:extLst>
              </a:tr>
            </a:tbl>
          </a:graphicData>
        </a:graphic>
      </p:graphicFrame>
      <p:sp>
        <p:nvSpPr>
          <p:cNvPr id="6" name="Textplatzhalter 2"/>
          <p:cNvSpPr txBox="1">
            <a:spLocks/>
          </p:cNvSpPr>
          <p:nvPr/>
        </p:nvSpPr>
        <p:spPr>
          <a:xfrm>
            <a:off x="251520" y="1340768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1.2  Parallelsprechen </a:t>
            </a:r>
            <a:r>
              <a:rPr lang="de-DE" sz="2000" kern="0" dirty="0" smtClean="0"/>
              <a:t>(der kindlichen Handlung folgend)</a:t>
            </a:r>
          </a:p>
          <a:p>
            <a:endParaRPr lang="de-DE" sz="2800" kern="0" dirty="0"/>
          </a:p>
        </p:txBody>
      </p:sp>
    </p:spTree>
    <p:extLst>
      <p:ext uri="{BB962C8B-B14F-4D97-AF65-F5344CB8AC3E}">
        <p14:creationId xmlns:p14="http://schemas.microsoft.com/office/powerpoint/2010/main" val="1025080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2. Nachfolgende </a:t>
            </a:r>
            <a:r>
              <a:rPr lang="de-DE" sz="3200" dirty="0" smtClean="0"/>
              <a:t>Modellierungstechniken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2276872"/>
            <a:ext cx="8064896" cy="288032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Sprachmodelle</a:t>
            </a:r>
            <a:r>
              <a:rPr lang="de-DE" dirty="0"/>
              <a:t>, die einer Äußerung </a:t>
            </a:r>
            <a:r>
              <a:rPr lang="de-DE" b="1" dirty="0"/>
              <a:t>nachfolgen</a:t>
            </a:r>
            <a:r>
              <a:rPr lang="de-DE" dirty="0"/>
              <a:t>, sind für den schulischen Einsatz im inklusiven Setting von besonderer Bedeutung, da sie ebenso von Regelschullehrern angewandt werden können. </a:t>
            </a:r>
            <a:endParaRPr lang="de-DE" dirty="0" smtClean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Grundsätzliche </a:t>
            </a:r>
            <a:r>
              <a:rPr lang="de-DE" dirty="0"/>
              <a:t>Funktion dieser </a:t>
            </a:r>
            <a:r>
              <a:rPr lang="de-DE" dirty="0" smtClean="0"/>
              <a:t>Techniken: </a:t>
            </a:r>
            <a:endParaRPr lang="de-DE" dirty="0"/>
          </a:p>
          <a:p>
            <a:pPr marL="342000" indent="0">
              <a:spcBef>
                <a:spcPts val="0"/>
              </a:spcBef>
              <a:buNone/>
            </a:pPr>
            <a:r>
              <a:rPr lang="de-DE" dirty="0" smtClean="0"/>
              <a:t>eine </a:t>
            </a:r>
            <a:r>
              <a:rPr lang="de-DE" b="1" dirty="0" smtClean="0"/>
              <a:t>veränderte Wiedergabe unvollständiger </a:t>
            </a:r>
            <a:r>
              <a:rPr lang="de-DE" dirty="0"/>
              <a:t>bzw. </a:t>
            </a:r>
            <a:r>
              <a:rPr lang="de-DE" b="1" dirty="0" smtClean="0"/>
              <a:t>fehlerhafter </a:t>
            </a:r>
            <a:r>
              <a:rPr lang="de-DE" b="1" dirty="0"/>
              <a:t>Äußerungen </a:t>
            </a:r>
            <a:endParaRPr lang="de-DE" b="1" dirty="0" smtClean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1" dirty="0" smtClean="0"/>
              <a:t>Voraussetzung: </a:t>
            </a:r>
            <a:r>
              <a:rPr lang="de-DE" b="1" dirty="0"/>
              <a:t> </a:t>
            </a:r>
            <a:r>
              <a:rPr lang="de-DE" dirty="0" smtClean="0"/>
              <a:t>eine </a:t>
            </a:r>
            <a:r>
              <a:rPr lang="de-DE" dirty="0"/>
              <a:t>sensible Wahrnehmung </a:t>
            </a:r>
            <a:r>
              <a:rPr lang="de-DE" dirty="0" smtClean="0"/>
              <a:t> für sprachliche Auffälligkeiten</a:t>
            </a:r>
            <a:endParaRPr lang="de-DE" b="1" i="1" dirty="0"/>
          </a:p>
        </p:txBody>
      </p:sp>
    </p:spTree>
    <p:extLst>
      <p:ext uri="{BB962C8B-B14F-4D97-AF65-F5344CB8AC3E}">
        <p14:creationId xmlns:p14="http://schemas.microsoft.com/office/powerpoint/2010/main" val="2055231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200" dirty="0" smtClean="0"/>
              <a:t>2. Nachfolgende </a:t>
            </a:r>
            <a:r>
              <a:rPr lang="de-DE" sz="3200" dirty="0" smtClean="0"/>
              <a:t>Modellierungstechniken</a:t>
            </a:r>
            <a:endParaRPr lang="de-DE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5" name="Inhaltsplatzhalter 1"/>
          <p:cNvSpPr txBox="1">
            <a:spLocks/>
          </p:cNvSpPr>
          <p:nvPr/>
        </p:nvSpPr>
        <p:spPr>
          <a:xfrm>
            <a:off x="791580" y="2420888"/>
            <a:ext cx="7560840" cy="1800200"/>
          </a:xfrm>
          <a:prstGeom prst="rect">
            <a:avLst/>
          </a:prstGeom>
          <a:solidFill>
            <a:srgbClr val="E7FFF1"/>
          </a:solidFill>
          <a:ln w="12700">
            <a:solidFill>
              <a:schemeClr val="accent6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e-DE" dirty="0"/>
              <a:t>Zwei mögliche </a:t>
            </a:r>
            <a:r>
              <a:rPr lang="de-DE" dirty="0" smtClean="0"/>
              <a:t>nachfolgende Modellierungstechniken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 smtClean="0"/>
              <a:t>2.1  Die </a:t>
            </a:r>
            <a:r>
              <a:rPr lang="de-DE" b="1" dirty="0" smtClean="0"/>
              <a:t>Expansion</a:t>
            </a:r>
          </a:p>
          <a:p>
            <a:pPr marL="0" indent="0">
              <a:buNone/>
            </a:pPr>
            <a:r>
              <a:rPr lang="de-DE" dirty="0" smtClean="0"/>
              <a:t>2.2</a:t>
            </a:r>
            <a:r>
              <a:rPr lang="de-DE" dirty="0"/>
              <a:t> </a:t>
            </a:r>
            <a:r>
              <a:rPr lang="de-DE" dirty="0" smtClean="0"/>
              <a:t> </a:t>
            </a:r>
            <a:r>
              <a:rPr lang="de-DE" dirty="0" smtClean="0"/>
              <a:t>Das </a:t>
            </a:r>
            <a:r>
              <a:rPr lang="de-DE" b="1" dirty="0" smtClean="0"/>
              <a:t>Korrektives </a:t>
            </a:r>
            <a:r>
              <a:rPr lang="de-DE" b="1" dirty="0"/>
              <a:t>F</a:t>
            </a:r>
            <a:r>
              <a:rPr lang="de-DE" b="1" dirty="0" smtClean="0"/>
              <a:t>eedback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09541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23672"/>
            <a:ext cx="8064896" cy="411364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Bei </a:t>
            </a:r>
            <a:r>
              <a:rPr lang="de-DE" dirty="0"/>
              <a:t>der </a:t>
            </a:r>
            <a:r>
              <a:rPr lang="de-DE" i="1" dirty="0" smtClean="0"/>
              <a:t>Expansion </a:t>
            </a:r>
            <a:r>
              <a:rPr lang="de-DE" dirty="0" smtClean="0"/>
              <a:t> </a:t>
            </a:r>
            <a:r>
              <a:rPr lang="de-DE" dirty="0"/>
              <a:t>wird die lückenhafte Schüleräußerung </a:t>
            </a: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unter </a:t>
            </a:r>
            <a:r>
              <a:rPr lang="de-DE" b="1" dirty="0"/>
              <a:t>Einbau der Zielstruktur vervollständigt.</a:t>
            </a:r>
          </a:p>
          <a:p>
            <a:pPr marL="0" indent="0">
              <a:buNone/>
            </a:pPr>
            <a:endParaRPr lang="de-DE" b="1" i="1" dirty="0" smtClean="0"/>
          </a:p>
          <a:p>
            <a:pPr marL="0" indent="0">
              <a:buNone/>
            </a:pPr>
            <a:endParaRPr lang="de-DE" b="1" i="1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234182"/>
              </p:ext>
            </p:extLst>
          </p:nvPr>
        </p:nvGraphicFramePr>
        <p:xfrm>
          <a:off x="539552" y="3212977"/>
          <a:ext cx="8064896" cy="2316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0293">
                  <a:extLst>
                    <a:ext uri="{9D8B030D-6E8A-4147-A177-3AD203B41FA5}">
                      <a16:colId xmlns="" xmlns:a16="http://schemas.microsoft.com/office/drawing/2014/main" val="2961642847"/>
                    </a:ext>
                  </a:extLst>
                </a:gridCol>
                <a:gridCol w="7434603">
                  <a:extLst>
                    <a:ext uri="{9D8B030D-6E8A-4147-A177-3AD203B41FA5}">
                      <a16:colId xmlns="" xmlns:a16="http://schemas.microsoft.com/office/drawing/2014/main" val="3749270267"/>
                    </a:ext>
                  </a:extLst>
                </a:gridCol>
              </a:tblGrid>
              <a:tr h="49315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Nachfolgendes Sprachmodell: Expansion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65905741"/>
                  </a:ext>
                </a:extLst>
              </a:tr>
              <a:tr h="8029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err="1" smtClean="0">
                          <a:solidFill>
                            <a:schemeClr val="accent6"/>
                          </a:solidFill>
                          <a:effectLst/>
                        </a:rPr>
                        <a:t>Sch</a:t>
                      </a: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: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1600" i="1" dirty="0">
                          <a:effectLst/>
                        </a:rPr>
                        <a:t>Zu anderem Schüler: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de-DE" sz="1600" dirty="0">
                          <a:effectLst/>
                        </a:rPr>
                        <a:t>Hier </a:t>
                      </a:r>
                      <a:r>
                        <a:rPr lang="de-DE" sz="1600" dirty="0" err="1">
                          <a:effectLst/>
                        </a:rPr>
                        <a:t>an´s</a:t>
                      </a:r>
                      <a:r>
                        <a:rPr lang="de-DE" sz="1600" dirty="0">
                          <a:effectLst/>
                        </a:rPr>
                        <a:t> Stativ!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6988256"/>
                  </a:ext>
                </a:extLst>
              </a:tr>
              <a:tr h="10201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L: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Richtig, du befestigst das Glasrohr am Stativ.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Das Glasrohr ist am Stativ fixiert.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3357188"/>
                  </a:ext>
                </a:extLst>
              </a:tr>
            </a:tbl>
          </a:graphicData>
        </a:graphic>
      </p:graphicFrame>
      <p:sp>
        <p:nvSpPr>
          <p:cNvPr id="7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2.1  Expansion </a:t>
            </a:r>
            <a:r>
              <a:rPr lang="de-DE" sz="2000" kern="0" dirty="0" smtClean="0"/>
              <a:t>(der kindlichen Äußerung nachfolgend)</a:t>
            </a:r>
          </a:p>
          <a:p>
            <a:endParaRPr lang="de-DE" sz="2800" kern="0" dirty="0"/>
          </a:p>
        </p:txBody>
      </p:sp>
    </p:spTree>
    <p:extLst>
      <p:ext uri="{BB962C8B-B14F-4D97-AF65-F5344CB8AC3E}">
        <p14:creationId xmlns:p14="http://schemas.microsoft.com/office/powerpoint/2010/main" val="4246254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1842"/>
            <a:ext cx="8064896" cy="36754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Hier </a:t>
            </a:r>
            <a:r>
              <a:rPr lang="de-DE" dirty="0"/>
              <a:t>wird die fehlerhafte Äußerung Schüleräußerung </a:t>
            </a:r>
            <a:r>
              <a:rPr lang="de-DE" b="1" dirty="0"/>
              <a:t>in berichtigter Form wiedergegeben.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Dabei </a:t>
            </a:r>
            <a:r>
              <a:rPr lang="de-DE" dirty="0"/>
              <a:t>geht es </a:t>
            </a:r>
            <a:r>
              <a:rPr lang="de-DE" dirty="0" smtClean="0"/>
              <a:t>um die </a:t>
            </a:r>
            <a:r>
              <a:rPr lang="de-DE" b="1" dirty="0" smtClean="0"/>
              <a:t>Vervollständigung bzw. die Umformung </a:t>
            </a:r>
            <a:r>
              <a:rPr lang="de-DE" dirty="0" smtClean="0"/>
              <a:t>einer fehlerhaften </a:t>
            </a:r>
            <a:r>
              <a:rPr lang="de-DE" dirty="0"/>
              <a:t>Schüleräußerung auf Wort- oder Satzebene in der Spontansprache</a:t>
            </a:r>
            <a:r>
              <a:rPr lang="de-DE" dirty="0" smtClean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Die kindliche nicht </a:t>
            </a:r>
            <a:r>
              <a:rPr lang="de-DE" dirty="0"/>
              <a:t>korrekte Äußerungen </a:t>
            </a:r>
            <a:r>
              <a:rPr lang="de-DE" dirty="0" smtClean="0"/>
              <a:t>wird also </a:t>
            </a:r>
            <a:r>
              <a:rPr lang="de-DE" b="1" dirty="0" smtClean="0"/>
              <a:t>inhaltlich </a:t>
            </a:r>
            <a:r>
              <a:rPr lang="de-DE" b="1" dirty="0"/>
              <a:t>wohlwollend </a:t>
            </a:r>
            <a:r>
              <a:rPr lang="de-DE" b="1" dirty="0" smtClean="0"/>
              <a:t>aufgenommen </a:t>
            </a:r>
            <a:r>
              <a:rPr lang="de-DE" dirty="0"/>
              <a:t>und </a:t>
            </a:r>
            <a:r>
              <a:rPr lang="de-DE" b="1" dirty="0" smtClean="0"/>
              <a:t>formal </a:t>
            </a:r>
            <a:r>
              <a:rPr lang="de-DE" b="1" dirty="0"/>
              <a:t>richtig </a:t>
            </a:r>
            <a:r>
              <a:rPr lang="de-DE" b="1" dirty="0" smtClean="0"/>
              <a:t>gestellt.</a:t>
            </a:r>
            <a:endParaRPr lang="de-DE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Lehrkraft </a:t>
            </a:r>
            <a:r>
              <a:rPr lang="de-DE" b="1" dirty="0"/>
              <a:t>wiederholt das Gesagte in korrigierter Form</a:t>
            </a:r>
            <a:r>
              <a:rPr lang="de-DE" dirty="0"/>
              <a:t>, ohne die Kommunikation zu unterbrechen oder den Schüler direktiv zur korrekten Wiederholung aufzufordern. </a:t>
            </a:r>
          </a:p>
          <a:p>
            <a:pPr>
              <a:buFontTx/>
              <a:buChar char="-"/>
            </a:pPr>
            <a:endParaRPr lang="de-DE" dirty="0"/>
          </a:p>
          <a:p>
            <a:pPr marL="0" indent="0">
              <a:buNone/>
            </a:pPr>
            <a:endParaRPr lang="de-DE" b="1" i="1" dirty="0" smtClean="0"/>
          </a:p>
          <a:p>
            <a:pPr marL="0" indent="0">
              <a:buNone/>
            </a:pPr>
            <a:endParaRPr lang="de-DE" b="1" i="1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467544" y="1628800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2.2  Korrektives Feedback </a:t>
            </a:r>
            <a:r>
              <a:rPr lang="de-DE" sz="2000" kern="0" dirty="0" smtClean="0"/>
              <a:t>(der kindlichen Äußerung nachfolgend)</a:t>
            </a:r>
          </a:p>
          <a:p>
            <a:endParaRPr lang="de-DE" sz="2800" kern="0" dirty="0"/>
          </a:p>
        </p:txBody>
      </p:sp>
    </p:spTree>
    <p:extLst>
      <p:ext uri="{BB962C8B-B14F-4D97-AF65-F5344CB8AC3E}">
        <p14:creationId xmlns:p14="http://schemas.microsoft.com/office/powerpoint/2010/main" val="1265853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872"/>
            <a:ext cx="8064896" cy="411364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b="1" i="1" dirty="0" smtClean="0"/>
          </a:p>
          <a:p>
            <a:pPr marL="0" indent="0">
              <a:buNone/>
            </a:pPr>
            <a:endParaRPr lang="de-DE" b="1" i="1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055736"/>
              </p:ext>
            </p:extLst>
          </p:nvPr>
        </p:nvGraphicFramePr>
        <p:xfrm>
          <a:off x="467544" y="2276872"/>
          <a:ext cx="8262378" cy="3308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="" xmlns:a16="http://schemas.microsoft.com/office/drawing/2014/main" val="2428404727"/>
                    </a:ext>
                  </a:extLst>
                </a:gridCol>
                <a:gridCol w="3581856">
                  <a:extLst>
                    <a:ext uri="{9D8B030D-6E8A-4147-A177-3AD203B41FA5}">
                      <a16:colId xmlns="" xmlns:a16="http://schemas.microsoft.com/office/drawing/2014/main" val="1570875158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4201605000"/>
                    </a:ext>
                  </a:extLst>
                </a:gridCol>
                <a:gridCol w="3240362">
                  <a:extLst>
                    <a:ext uri="{9D8B030D-6E8A-4147-A177-3AD203B41FA5}">
                      <a16:colId xmlns="" xmlns:a16="http://schemas.microsoft.com/office/drawing/2014/main" val="244509256"/>
                    </a:ext>
                  </a:extLst>
                </a:gridCol>
              </a:tblGrid>
              <a:tr h="222629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Nachfolgendes Sprachmodell: Korrektives </a:t>
                      </a:r>
                      <a:r>
                        <a:rPr lang="de-DE" sz="1600" dirty="0" err="1">
                          <a:solidFill>
                            <a:schemeClr val="accent6"/>
                          </a:solidFill>
                          <a:effectLst/>
                        </a:rPr>
                        <a:t>feedback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7866759"/>
                  </a:ext>
                </a:extLst>
              </a:tr>
              <a:tr h="39620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/>
                          </a:solidFill>
                          <a:effectLst/>
                        </a:rPr>
                        <a:t>auf Wortebene</a:t>
                      </a:r>
                      <a:endParaRPr lang="de-DE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auf Satzebene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023572"/>
                  </a:ext>
                </a:extLst>
              </a:tr>
              <a:tr h="9653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solidFill>
                            <a:schemeClr val="accent6"/>
                          </a:solidFill>
                          <a:effectLst/>
                        </a:rPr>
                        <a:t>Sch</a:t>
                      </a: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: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Hier ist </a:t>
                      </a:r>
                      <a:r>
                        <a:rPr lang="de-DE" sz="1600" dirty="0">
                          <a:effectLst/>
                        </a:rPr>
                        <a:t>die </a:t>
                      </a:r>
                      <a:r>
                        <a:rPr lang="de-DE" sz="1600" dirty="0" smtClean="0">
                          <a:effectLst/>
                        </a:rPr>
                        <a:t>Rotationsachse</a:t>
                      </a:r>
                      <a:r>
                        <a:rPr lang="de-DE" sz="1600" dirty="0">
                          <a:effectLst/>
                        </a:rPr>
                        <a:t>.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solidFill>
                            <a:schemeClr val="accent6"/>
                          </a:solidFill>
                          <a:effectLst/>
                        </a:rPr>
                        <a:t>Sch</a:t>
                      </a: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 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Ja, den…den Wolf gebe ich die Tomate.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2266630"/>
                  </a:ext>
                </a:extLst>
              </a:tr>
              <a:tr h="16664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L: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Genau, </a:t>
                      </a:r>
                      <a:endParaRPr lang="de-DE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die </a:t>
                      </a:r>
                      <a:r>
                        <a:rPr lang="de-DE" sz="1600" dirty="0" err="1">
                          <a:effectLst/>
                        </a:rPr>
                        <a:t>Ro</a:t>
                      </a:r>
                      <a:r>
                        <a:rPr lang="de-DE" sz="1600" dirty="0">
                          <a:effectLst/>
                        </a:rPr>
                        <a:t>-</a:t>
                      </a:r>
                      <a:r>
                        <a:rPr lang="de-DE" sz="1600" dirty="0" err="1">
                          <a:effectLst/>
                        </a:rPr>
                        <a:t>ta</a:t>
                      </a:r>
                      <a:r>
                        <a:rPr lang="de-DE" sz="1600" dirty="0">
                          <a:effectLst/>
                        </a:rPr>
                        <a:t>-</a:t>
                      </a:r>
                      <a:r>
                        <a:rPr lang="de-DE" sz="1600" dirty="0" err="1">
                          <a:effectLst/>
                        </a:rPr>
                        <a:t>tions</a:t>
                      </a:r>
                      <a:r>
                        <a:rPr lang="de-DE" sz="1600" dirty="0">
                          <a:effectLst/>
                        </a:rPr>
                        <a:t>-achse.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Die Rotationsachse ist eine Drehachse. 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6"/>
                          </a:solidFill>
                          <a:effectLst/>
                        </a:rPr>
                        <a:t>L:</a:t>
                      </a:r>
                      <a:endParaRPr lang="de-DE" sz="1600" b="1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FF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Ah, de</a:t>
                      </a:r>
                      <a:r>
                        <a:rPr lang="de-DE" sz="1600" b="1" dirty="0">
                          <a:effectLst/>
                        </a:rPr>
                        <a:t>m</a:t>
                      </a:r>
                      <a:r>
                        <a:rPr lang="de-DE" sz="1600" dirty="0">
                          <a:effectLst/>
                        </a:rPr>
                        <a:t> Wolf, genau.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De</a:t>
                      </a:r>
                      <a:r>
                        <a:rPr lang="de-DE" sz="1600" b="1" dirty="0">
                          <a:effectLst/>
                        </a:rPr>
                        <a:t>m</a:t>
                      </a:r>
                      <a:r>
                        <a:rPr lang="de-DE" sz="1600" dirty="0">
                          <a:effectLst/>
                        </a:rPr>
                        <a:t> Wolf gibst du die Tomate, sehr gut.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7074009"/>
                  </a:ext>
                </a:extLst>
              </a:tr>
            </a:tbl>
          </a:graphicData>
        </a:graphic>
      </p:graphicFrame>
      <p:sp>
        <p:nvSpPr>
          <p:cNvPr id="7" name="Textplatzhalter 2"/>
          <p:cNvSpPr txBox="1">
            <a:spLocks/>
          </p:cNvSpPr>
          <p:nvPr/>
        </p:nvSpPr>
        <p:spPr>
          <a:xfrm>
            <a:off x="467544" y="1484784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2.2  Korrektives Feedback </a:t>
            </a:r>
            <a:r>
              <a:rPr lang="de-DE" sz="2000" kern="0" dirty="0" smtClean="0"/>
              <a:t>(der kindlichen Äußerung nachfolgend)</a:t>
            </a:r>
          </a:p>
          <a:p>
            <a:endParaRPr lang="de-DE" sz="2800" kern="0" dirty="0"/>
          </a:p>
        </p:txBody>
      </p:sp>
      <p:sp>
        <p:nvSpPr>
          <p:cNvPr id="8" name="Pfeil nach unten 7"/>
          <p:cNvSpPr/>
          <p:nvPr/>
        </p:nvSpPr>
        <p:spPr bwMode="auto">
          <a:xfrm>
            <a:off x="1619672" y="3284984"/>
            <a:ext cx="216024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9" name="Pfeil nach unten 8"/>
          <p:cNvSpPr/>
          <p:nvPr/>
        </p:nvSpPr>
        <p:spPr bwMode="auto">
          <a:xfrm>
            <a:off x="5940152" y="3501008"/>
            <a:ext cx="216024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6468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Techniken des „Modellierens“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8531" y="2348880"/>
            <a:ext cx="8064896" cy="2448272"/>
          </a:xfrm>
        </p:spPr>
        <p:txBody>
          <a:bodyPr/>
          <a:lstStyle/>
          <a:p>
            <a:pPr marL="0" indent="0">
              <a:buNone/>
            </a:pPr>
            <a:r>
              <a:rPr lang="de-DE" sz="2800" b="1" u="sng" dirty="0" smtClean="0"/>
              <a:t>Hinweis:</a:t>
            </a:r>
            <a:endParaRPr lang="de-DE" sz="2800" b="1" u="sng" dirty="0" smtClean="0"/>
          </a:p>
          <a:p>
            <a:pPr marL="0" indent="0">
              <a:buNone/>
            </a:pPr>
            <a:r>
              <a:rPr lang="de-DE" dirty="0" smtClean="0"/>
              <a:t>Die </a:t>
            </a:r>
            <a:r>
              <a:rPr lang="de-DE" dirty="0"/>
              <a:t>Vorgehensweise entspricht </a:t>
            </a:r>
            <a:r>
              <a:rPr lang="de-DE" sz="3200" b="1" dirty="0"/>
              <a:t>nicht dem </a:t>
            </a:r>
            <a:r>
              <a:rPr lang="de-DE" sz="3200" b="1" dirty="0" smtClean="0"/>
              <a:t>Lehrerecho (!)</a:t>
            </a:r>
            <a:r>
              <a:rPr lang="de-DE" dirty="0" smtClean="0"/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bei </a:t>
            </a:r>
            <a:r>
              <a:rPr lang="de-DE" dirty="0"/>
              <a:t>dem es zu identischen Wiederholungen der Schülerantworten </a:t>
            </a:r>
            <a:r>
              <a:rPr lang="de-DE" dirty="0" smtClean="0"/>
              <a:t>kommt.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Das Lehrerecho</a:t>
            </a:r>
            <a:r>
              <a:rPr lang="de-DE" dirty="0" smtClean="0"/>
              <a:t> hat </a:t>
            </a:r>
            <a:r>
              <a:rPr lang="de-DE" b="1" dirty="0" smtClean="0"/>
              <a:t>keine </a:t>
            </a:r>
            <a:r>
              <a:rPr lang="de-DE" b="1" dirty="0"/>
              <a:t>sprachfördernde </a:t>
            </a:r>
            <a:r>
              <a:rPr lang="de-DE" b="1" dirty="0" smtClean="0"/>
              <a:t>Intention</a:t>
            </a:r>
            <a:r>
              <a:rPr lang="de-DE" dirty="0" smtClean="0"/>
              <a:t>, </a:t>
            </a:r>
            <a:r>
              <a:rPr lang="de-DE" dirty="0"/>
              <a:t>sondern </a:t>
            </a:r>
            <a:r>
              <a:rPr lang="de-DE" dirty="0" smtClean="0"/>
              <a:t>kann lediglich als </a:t>
            </a:r>
            <a:r>
              <a:rPr lang="de-DE" dirty="0"/>
              <a:t>„gefüllte Pause“ bezeichnet </a:t>
            </a:r>
            <a:r>
              <a:rPr lang="de-DE" dirty="0" smtClean="0"/>
              <a:t>werden.</a:t>
            </a:r>
            <a:endParaRPr lang="de-DE" dirty="0"/>
          </a:p>
          <a:p>
            <a:pPr marL="0" indent="0">
              <a:buNone/>
            </a:pPr>
            <a:endParaRPr lang="de-DE" b="1" i="1" dirty="0" smtClean="0"/>
          </a:p>
          <a:p>
            <a:pPr marL="0" indent="0">
              <a:buNone/>
            </a:pPr>
            <a:endParaRPr lang="de-DE" b="1" i="1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468531" y="1628800"/>
            <a:ext cx="8064896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Nachfolgende Modellierungstechniken: </a:t>
            </a:r>
          </a:p>
        </p:txBody>
      </p:sp>
    </p:spTree>
    <p:extLst>
      <p:ext uri="{BB962C8B-B14F-4D97-AF65-F5344CB8AC3E}">
        <p14:creationId xmlns:p14="http://schemas.microsoft.com/office/powerpoint/2010/main" val="4273784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3. Weiterführende </a:t>
            </a:r>
            <a:r>
              <a:rPr lang="de-DE" sz="2400" dirty="0"/>
              <a:t>Anwendungsmöglichkeiten der </a:t>
            </a:r>
            <a:r>
              <a:rPr lang="de-DE" sz="2400" dirty="0" smtClean="0"/>
              <a:t> Modellierungstechniken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83568" y="3140968"/>
            <a:ext cx="7848872" cy="2322495"/>
          </a:xfrm>
        </p:spPr>
        <p:txBody>
          <a:bodyPr/>
          <a:lstStyle/>
          <a:p>
            <a:pPr marL="0" indent="0">
              <a:buNone/>
            </a:pPr>
            <a:r>
              <a:rPr lang="de-DE" b="1" i="1" u="sng" dirty="0" smtClean="0"/>
              <a:t>Voraussetzung: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Sensibilisierung der Schüler*innen für die Form </a:t>
            </a:r>
            <a:r>
              <a:rPr lang="de-DE" dirty="0"/>
              <a:t>der Sprache  </a:t>
            </a:r>
            <a:r>
              <a:rPr lang="de-DE" dirty="0" smtClean="0"/>
              <a:t>mit dem Ziel eventuelle </a:t>
            </a:r>
            <a:r>
              <a:rPr lang="de-DE" dirty="0"/>
              <a:t>fehlerhafte Äußerungen zu „verbessern“ nach den genannten Regeln (wohlwollend, </a:t>
            </a:r>
            <a:r>
              <a:rPr lang="de-DE" dirty="0" smtClean="0"/>
              <a:t>nebenbei)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respektvoller </a:t>
            </a:r>
            <a:r>
              <a:rPr lang="de-DE" dirty="0"/>
              <a:t>Umgang der Schüler*innen untereinander</a:t>
            </a:r>
            <a:endParaRPr lang="de-DE" b="1" i="1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7544" y="1484784"/>
            <a:ext cx="8064896" cy="1512168"/>
          </a:xfrm>
        </p:spPr>
        <p:txBody>
          <a:bodyPr/>
          <a:lstStyle/>
          <a:p>
            <a:pPr marL="270000">
              <a:spcBef>
                <a:spcPts val="0"/>
              </a:spcBef>
            </a:pPr>
            <a:r>
              <a:rPr lang="de-DE" sz="2800" dirty="0" smtClean="0"/>
              <a:t>3. Weiterführende </a:t>
            </a:r>
            <a:r>
              <a:rPr lang="de-DE" sz="2800" dirty="0"/>
              <a:t>Anwendungsmöglichkeiten </a:t>
            </a:r>
            <a:r>
              <a:rPr lang="de-DE" sz="2800" dirty="0" smtClean="0"/>
              <a:t>der Modellierungstechniken:</a:t>
            </a:r>
          </a:p>
          <a:p>
            <a:pPr marL="270000" indent="0">
              <a:spcBef>
                <a:spcPts val="0"/>
              </a:spcBef>
            </a:pPr>
            <a:r>
              <a:rPr lang="de-DE" sz="2800" dirty="0" smtClean="0"/>
              <a:t>Relevanz </a:t>
            </a:r>
            <a:r>
              <a:rPr lang="de-DE" sz="2800" dirty="0" smtClean="0"/>
              <a:t>im inklusiven Setting an Gymnasien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4770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3. Weiterführende </a:t>
            </a:r>
            <a:r>
              <a:rPr lang="de-DE" sz="2400" dirty="0"/>
              <a:t>Anwendungsmöglichkeiten der </a:t>
            </a:r>
            <a:r>
              <a:rPr lang="de-DE" sz="2400" dirty="0" smtClean="0"/>
              <a:t> Modellierungstechniken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755576" y="3212976"/>
            <a:ext cx="7560840" cy="1584176"/>
          </a:xfrm>
          <a:solidFill>
            <a:srgbClr val="E7FFF1"/>
          </a:solidFill>
          <a:ln w="31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e-DE" b="1" dirty="0"/>
              <a:t>Modellierungstechniken als Ziel einer kooperativen </a:t>
            </a:r>
            <a:r>
              <a:rPr lang="de-DE" b="1" dirty="0" smtClean="0"/>
              <a:t>Lernform:</a:t>
            </a:r>
          </a:p>
          <a:p>
            <a:pPr marL="360000" indent="0">
              <a:buNone/>
            </a:pPr>
            <a:r>
              <a:rPr lang="de-DE" dirty="0" smtClean="0"/>
              <a:t>Anleitung sprachstarker Schüler*innen </a:t>
            </a:r>
            <a:endParaRPr lang="de-DE" dirty="0" smtClean="0"/>
          </a:p>
          <a:p>
            <a:pPr marL="360000" indent="0">
              <a:buNone/>
            </a:pPr>
            <a:r>
              <a:rPr lang="de-DE" dirty="0" smtClean="0"/>
              <a:t>für </a:t>
            </a:r>
            <a:r>
              <a:rPr lang="de-DE" dirty="0" smtClean="0"/>
              <a:t>den Einsatz </a:t>
            </a:r>
            <a:r>
              <a:rPr lang="de-DE" dirty="0" smtClean="0"/>
              <a:t>des </a:t>
            </a:r>
            <a:r>
              <a:rPr lang="de-DE" i="1" dirty="0"/>
              <a:t>K</a:t>
            </a:r>
            <a:r>
              <a:rPr lang="de-DE" i="1" dirty="0" smtClean="0"/>
              <a:t>orrektiven </a:t>
            </a:r>
            <a:r>
              <a:rPr lang="de-DE" i="1" dirty="0" err="1"/>
              <a:t>feedbacks</a:t>
            </a:r>
            <a:r>
              <a:rPr lang="de-DE" dirty="0"/>
              <a:t> </a:t>
            </a:r>
            <a:endParaRPr lang="de-DE" b="1" i="1" dirty="0" smtClean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7544" y="1484784"/>
            <a:ext cx="8064896" cy="1512168"/>
          </a:xfrm>
        </p:spPr>
        <p:txBody>
          <a:bodyPr/>
          <a:lstStyle/>
          <a:p>
            <a:pPr marL="270000">
              <a:spcBef>
                <a:spcPts val="0"/>
              </a:spcBef>
            </a:pPr>
            <a:r>
              <a:rPr lang="de-DE" sz="2800" dirty="0" smtClean="0"/>
              <a:t>3. Weiterführende </a:t>
            </a:r>
            <a:r>
              <a:rPr lang="de-DE" sz="2800" dirty="0"/>
              <a:t>Anwendungsmöglichkeiten </a:t>
            </a:r>
            <a:r>
              <a:rPr lang="de-DE" sz="2800" dirty="0" smtClean="0"/>
              <a:t>der Modellierungstechniken:</a:t>
            </a:r>
          </a:p>
          <a:p>
            <a:pPr marL="270000" indent="0">
              <a:spcBef>
                <a:spcPts val="0"/>
              </a:spcBef>
            </a:pPr>
            <a:r>
              <a:rPr lang="de-DE" sz="2800" dirty="0" smtClean="0"/>
              <a:t>Relevanz </a:t>
            </a:r>
            <a:r>
              <a:rPr lang="de-DE" sz="2800" dirty="0" smtClean="0"/>
              <a:t>im inklusiven Setting an Gymnasien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299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/>
              <a:t>3. Weiterführende Anwendungsmöglichkeiten der  Modellierungstechniken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83568" y="3068960"/>
            <a:ext cx="8136904" cy="25202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s</a:t>
            </a:r>
            <a:r>
              <a:rPr lang="de-DE" dirty="0" smtClean="0"/>
              <a:t>prachschwache </a:t>
            </a:r>
            <a:r>
              <a:rPr lang="de-DE" dirty="0"/>
              <a:t>Schüler*innen </a:t>
            </a:r>
            <a:r>
              <a:rPr lang="de-DE" dirty="0" smtClean="0"/>
              <a:t>werden von </a:t>
            </a:r>
            <a:r>
              <a:rPr lang="de-DE" dirty="0"/>
              <a:t>Seiten der Lehrkraft </a:t>
            </a:r>
            <a:r>
              <a:rPr lang="de-DE" dirty="0" smtClean="0"/>
              <a:t>gefördert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1" dirty="0" smtClean="0"/>
              <a:t>sprachstarke </a:t>
            </a:r>
            <a:r>
              <a:rPr lang="de-DE" b="1" dirty="0"/>
              <a:t>Mitschüler*innen </a:t>
            </a:r>
            <a:r>
              <a:rPr lang="de-DE" b="1" dirty="0" smtClean="0"/>
              <a:t>können </a:t>
            </a:r>
            <a:endParaRPr lang="de-DE" b="1" dirty="0" smtClean="0"/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* sowohl </a:t>
            </a:r>
            <a:r>
              <a:rPr lang="de-DE" dirty="0"/>
              <a:t>innerhalb des Klassenverbandes  </a:t>
            </a:r>
            <a:endParaRPr lang="de-DE" dirty="0" smtClean="0"/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* als </a:t>
            </a:r>
            <a:r>
              <a:rPr lang="de-DE" dirty="0" smtClean="0"/>
              <a:t>auch </a:t>
            </a:r>
            <a:r>
              <a:rPr lang="de-DE" dirty="0"/>
              <a:t>klassenübergreifend </a:t>
            </a:r>
            <a:endParaRPr lang="de-DE" dirty="0" smtClean="0"/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* bis </a:t>
            </a:r>
            <a:r>
              <a:rPr lang="de-DE" dirty="0"/>
              <a:t>hin zu schulexternen Projekten </a:t>
            </a:r>
            <a:r>
              <a:rPr lang="de-DE" dirty="0" smtClean="0"/>
              <a:t>(z.B</a:t>
            </a:r>
            <a:r>
              <a:rPr lang="de-DE" dirty="0"/>
              <a:t>. für Familien mit </a:t>
            </a:r>
            <a:r>
              <a:rPr lang="de-DE" dirty="0" smtClean="0"/>
              <a:t>Migrationshintergrund) </a:t>
            </a:r>
            <a:r>
              <a:rPr lang="de-DE" b="1" dirty="0" smtClean="0"/>
              <a:t>sprachförderliche </a:t>
            </a:r>
            <a:r>
              <a:rPr lang="de-DE" b="1" dirty="0"/>
              <a:t>Ideen transportieren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b="1" i="1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7544" y="1484784"/>
            <a:ext cx="8064896" cy="1512168"/>
          </a:xfrm>
        </p:spPr>
        <p:txBody>
          <a:bodyPr/>
          <a:lstStyle/>
          <a:p>
            <a:pPr marL="270000">
              <a:spcBef>
                <a:spcPts val="0"/>
              </a:spcBef>
            </a:pPr>
            <a:r>
              <a:rPr lang="de-DE" sz="2800" dirty="0" smtClean="0"/>
              <a:t>3. Weiterführende </a:t>
            </a:r>
            <a:r>
              <a:rPr lang="de-DE" sz="2800" dirty="0"/>
              <a:t>Anwendungsmöglichkeiten </a:t>
            </a:r>
            <a:r>
              <a:rPr lang="de-DE" sz="2800" dirty="0" smtClean="0"/>
              <a:t>der Modellierungstechniken:</a:t>
            </a:r>
          </a:p>
          <a:p>
            <a:pPr marL="270000" indent="0">
              <a:spcBef>
                <a:spcPts val="0"/>
              </a:spcBef>
            </a:pPr>
            <a:r>
              <a:rPr lang="de-DE" sz="2800" dirty="0" smtClean="0"/>
              <a:t>Relevanz </a:t>
            </a:r>
            <a:r>
              <a:rPr lang="de-DE" sz="2800" dirty="0" smtClean="0"/>
              <a:t>im inklusiven Setting an Gymnasien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1940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7544" y="1484784"/>
            <a:ext cx="8064896" cy="566880"/>
          </a:xfrm>
        </p:spPr>
        <p:txBody>
          <a:bodyPr/>
          <a:lstStyle/>
          <a:p>
            <a:r>
              <a:rPr lang="de-DE" sz="2800" dirty="0" smtClean="0"/>
              <a:t>4. Modellieren: Chancen</a:t>
            </a:r>
            <a:endParaRPr lang="de-DE" sz="2800" dirty="0"/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4. Chancen und Grenzen des Modellierens </a:t>
            </a:r>
            <a:endParaRPr lang="de-DE" sz="240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11560" y="2132856"/>
            <a:ext cx="7776864" cy="3024336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„Modellieren“ </a:t>
            </a:r>
            <a:r>
              <a:rPr lang="de-DE" dirty="0"/>
              <a:t> </a:t>
            </a:r>
            <a:r>
              <a:rPr lang="de-DE" dirty="0" smtClean="0"/>
              <a:t>als unspezifische Methode </a:t>
            </a:r>
            <a:endParaRPr lang="de-DE" dirty="0" smtClean="0"/>
          </a:p>
          <a:p>
            <a:pPr marL="342000" indent="0">
              <a:spcBef>
                <a:spcPts val="0"/>
              </a:spcBef>
              <a:buNone/>
            </a:pPr>
            <a:r>
              <a:rPr lang="de-DE" dirty="0" smtClean="0"/>
              <a:t>zur </a:t>
            </a:r>
            <a:r>
              <a:rPr lang="de-DE" dirty="0"/>
              <a:t>unspezifischen Sprachförderung im Unterricht </a:t>
            </a:r>
            <a:r>
              <a:rPr lang="de-DE" dirty="0" smtClean="0"/>
              <a:t> </a:t>
            </a: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die </a:t>
            </a:r>
            <a:r>
              <a:rPr lang="de-DE" dirty="0"/>
              <a:t>Techniken </a:t>
            </a:r>
            <a:r>
              <a:rPr lang="de-DE" b="1" dirty="0"/>
              <a:t>ohne therapeutische Ausbildung </a:t>
            </a:r>
            <a:r>
              <a:rPr lang="de-DE" b="1" dirty="0" smtClean="0"/>
              <a:t>einsetzbar </a:t>
            </a:r>
          </a:p>
          <a:p>
            <a:pPr marL="0" indent="0">
              <a:buNone/>
            </a:pPr>
            <a:endParaRPr lang="de-DE" sz="1800" i="1" dirty="0" smtClean="0"/>
          </a:p>
          <a:p>
            <a:pPr marL="0" indent="0">
              <a:buNone/>
            </a:pPr>
            <a:r>
              <a:rPr lang="de-DE" i="1" dirty="0" smtClean="0"/>
              <a:t>Theoretischer Hintergrund aus der Spracherwerbsforschung</a:t>
            </a:r>
            <a:r>
              <a:rPr lang="de-DE" i="1" dirty="0" smtClean="0"/>
              <a:t>:</a:t>
            </a:r>
            <a:endParaRPr lang="de-DE" i="1" dirty="0" smtClean="0"/>
          </a:p>
          <a:p>
            <a:pPr marL="0" indent="0">
              <a:buNone/>
            </a:pPr>
            <a:r>
              <a:rPr lang="de-DE" dirty="0" smtClean="0"/>
              <a:t>intuitiver </a:t>
            </a:r>
            <a:r>
              <a:rPr lang="de-DE" dirty="0" smtClean="0"/>
              <a:t>Einsatz dieser </a:t>
            </a:r>
            <a:r>
              <a:rPr lang="de-DE" dirty="0"/>
              <a:t>Techniken </a:t>
            </a:r>
            <a:r>
              <a:rPr lang="de-DE" dirty="0" smtClean="0"/>
              <a:t>beobachtbar in </a:t>
            </a:r>
            <a:r>
              <a:rPr lang="de-DE" dirty="0"/>
              <a:t>Alltagsgesprächen </a:t>
            </a:r>
            <a:r>
              <a:rPr lang="de-DE" dirty="0" smtClean="0"/>
              <a:t>mit</a:t>
            </a:r>
          </a:p>
          <a:p>
            <a:pPr marL="0" indent="0">
              <a:buNone/>
            </a:pPr>
            <a:r>
              <a:rPr lang="de-DE" dirty="0" smtClean="0"/>
              <a:t> </a:t>
            </a:r>
            <a:r>
              <a:rPr lang="de-DE" dirty="0"/>
              <a:t>jüngeren </a:t>
            </a:r>
            <a:r>
              <a:rPr lang="de-DE" dirty="0" smtClean="0"/>
              <a:t>Kindern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1825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4. Chancen und Grenzen des Modellierens 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11560" y="2132856"/>
            <a:ext cx="8064896" cy="352481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b="1" dirty="0" smtClean="0"/>
              <a:t>Übung</a:t>
            </a:r>
            <a:r>
              <a:rPr lang="de-DE" dirty="0" smtClean="0"/>
              <a:t> der Techniken ist </a:t>
            </a:r>
            <a:r>
              <a:rPr lang="de-DE" b="1" dirty="0" smtClean="0"/>
              <a:t>notwendig</a:t>
            </a:r>
            <a:r>
              <a:rPr lang="de-DE" dirty="0" smtClean="0"/>
              <a:t>, </a:t>
            </a:r>
            <a:r>
              <a:rPr lang="de-DE" dirty="0"/>
              <a:t>um sprachliche Überstimulationen zu </a:t>
            </a:r>
            <a:r>
              <a:rPr lang="de-DE" dirty="0" smtClean="0"/>
              <a:t>vermeiden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f</a:t>
            </a:r>
            <a:r>
              <a:rPr lang="de-DE" dirty="0" smtClean="0"/>
              <a:t>ür gravierende </a:t>
            </a:r>
            <a:r>
              <a:rPr lang="de-DE" b="1" dirty="0" smtClean="0"/>
              <a:t>Auffälligkeiten </a:t>
            </a:r>
            <a:r>
              <a:rPr lang="de-DE" b="1" dirty="0"/>
              <a:t>im Entwicklungsbereich Sprache </a:t>
            </a:r>
            <a:r>
              <a:rPr lang="de-DE" dirty="0"/>
              <a:t>sind</a:t>
            </a:r>
            <a:r>
              <a:rPr lang="de-DE" b="1" dirty="0"/>
              <a:t> </a:t>
            </a:r>
            <a:r>
              <a:rPr lang="de-DE" dirty="0"/>
              <a:t>unterrichtliche Maßnahmen nicht </a:t>
            </a:r>
            <a:r>
              <a:rPr lang="de-DE" dirty="0" smtClean="0"/>
              <a:t>ausreichend </a:t>
            </a:r>
          </a:p>
          <a:p>
            <a:pPr marL="0" indent="0">
              <a:buNone/>
            </a:pPr>
            <a:endParaRPr lang="de-DE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de-DE" sz="1200" b="1" dirty="0"/>
          </a:p>
          <a:p>
            <a:pPr marL="342000" indent="0">
              <a:buNone/>
            </a:pPr>
            <a:endParaRPr lang="de-DE" b="1" dirty="0" smtClean="0"/>
          </a:p>
          <a:p>
            <a:pPr marL="342000" indent="0">
              <a:buNone/>
            </a:pPr>
            <a:r>
              <a:rPr lang="de-DE" b="1" dirty="0" smtClean="0"/>
              <a:t>zusätzlich:  </a:t>
            </a:r>
            <a:r>
              <a:rPr lang="de-DE" b="1" dirty="0" smtClean="0"/>
              <a:t>schulexterne sprachtherapeutische Maßnahmen</a:t>
            </a:r>
            <a:endParaRPr lang="de-DE" dirty="0"/>
          </a:p>
        </p:txBody>
      </p:sp>
      <p:sp>
        <p:nvSpPr>
          <p:cNvPr id="5" name="Pfeil nach rechts 4"/>
          <p:cNvSpPr/>
          <p:nvPr/>
        </p:nvSpPr>
        <p:spPr bwMode="auto">
          <a:xfrm rot="5400000">
            <a:off x="2553934" y="4005064"/>
            <a:ext cx="720080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8" name="Pfeil nach rechts 7"/>
          <p:cNvSpPr/>
          <p:nvPr/>
        </p:nvSpPr>
        <p:spPr bwMode="auto">
          <a:xfrm rot="5400000">
            <a:off x="3502345" y="3973748"/>
            <a:ext cx="720080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9" name="Pfeil nach rechts 8"/>
          <p:cNvSpPr/>
          <p:nvPr/>
        </p:nvSpPr>
        <p:spPr bwMode="auto">
          <a:xfrm rot="5400000">
            <a:off x="4449857" y="3973748"/>
            <a:ext cx="720080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1" name="Textplatzhalter 2"/>
          <p:cNvSpPr txBox="1">
            <a:spLocks/>
          </p:cNvSpPr>
          <p:nvPr/>
        </p:nvSpPr>
        <p:spPr>
          <a:xfrm>
            <a:off x="467544" y="1484784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4. Modellieren: Grenzen</a:t>
            </a:r>
          </a:p>
          <a:p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2684797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5. </a:t>
            </a:r>
            <a:r>
              <a:rPr lang="de-DE" sz="2400" dirty="0"/>
              <a:t>Ü</a:t>
            </a:r>
            <a:r>
              <a:rPr lang="de-DE" sz="2400" dirty="0" smtClean="0"/>
              <a:t>bungsphase</a:t>
            </a:r>
            <a:endParaRPr lang="de-DE" sz="240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683568" y="2492896"/>
            <a:ext cx="8064896" cy="1364577"/>
          </a:xfrm>
        </p:spPr>
        <p:txBody>
          <a:bodyPr/>
          <a:lstStyle/>
          <a:p>
            <a:pPr marL="0" indent="0" algn="ctr">
              <a:buNone/>
            </a:pPr>
            <a:r>
              <a:rPr lang="de-DE" sz="7200" dirty="0" smtClean="0"/>
              <a:t>Übung macht den Meister! </a:t>
            </a:r>
            <a:endParaRPr lang="de-DE" sz="7200" dirty="0"/>
          </a:p>
        </p:txBody>
      </p:sp>
      <p:sp>
        <p:nvSpPr>
          <p:cNvPr id="7" name="Textplatzhalter 2"/>
          <p:cNvSpPr txBox="1">
            <a:spLocks/>
          </p:cNvSpPr>
          <p:nvPr/>
        </p:nvSpPr>
        <p:spPr>
          <a:xfrm>
            <a:off x="467544" y="1484784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5. Übungsphase</a:t>
            </a:r>
          </a:p>
          <a:p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1366834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6. Literatur</a:t>
            </a:r>
            <a:endParaRPr lang="de-DE" sz="240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/>
              <a:t>6</a:t>
            </a:r>
            <a:r>
              <a:rPr lang="de-DE" sz="2800" kern="0" dirty="0" smtClean="0"/>
              <a:t>. Literatur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539552" y="2087074"/>
            <a:ext cx="8064896" cy="3816424"/>
          </a:xfrm>
        </p:spPr>
        <p:txBody>
          <a:bodyPr/>
          <a:lstStyle/>
          <a:p>
            <a:r>
              <a:rPr lang="de-DE" sz="1600" dirty="0"/>
              <a:t>BUSCHMANN, ANKE/MARUSZCZAK, SYMWIA/HOCHMUTH, ANNEKE: Alltagsintegrierte Sprachförderung für Kinder und Jugendliche mit Fluchterfahrung: Fortbildungsmodul für pädagogische Fachkräfte und ehrenamtliche Helfer*innen. In: JUNGMANN, TANJA/GIERSCHNER, BEATE/MEINDL, MARLENE/ SALLAT, STEPHAN (Hrsg.): Sprach- und Bildungshorizonte, Wahrnehmen, Beschreiben, Erweitern. Idstein: Schulz-Kirchner, 1. Auflage 2018, S. 328-335.</a:t>
            </a:r>
          </a:p>
          <a:p>
            <a:r>
              <a:rPr lang="de-DE" sz="1600" dirty="0"/>
              <a:t>DANNENBAUER, FRIEDRICH M.: Grammatik. In: BAUMGARTNER, STEPHAN/FÜSSENICH, IRIS (Hrsg.): Sprachtherapie mit Kindern. München: Reinhardt, 5. Auflage 2002, S. 142-161. </a:t>
            </a:r>
          </a:p>
          <a:p>
            <a:r>
              <a:rPr lang="de-DE" sz="1600" dirty="0"/>
              <a:t>GROHNFELDT, MANFRED: Inklusion als Anspruch und Prozess 10 Jahre nach der UN-Behindertenrechtskonvention. In: Praxis Sprache 64 (2019) 3, S. 124-125.</a:t>
            </a:r>
          </a:p>
          <a:p>
            <a:r>
              <a:rPr lang="de-DE" sz="1600" dirty="0"/>
              <a:t>SEIFFERT, HEIKO: Entwicklungsproximaler Ansatz nach </a:t>
            </a:r>
            <a:r>
              <a:rPr lang="de-DE" sz="1600" dirty="0" err="1"/>
              <a:t>Dannenbauer</a:t>
            </a:r>
            <a:r>
              <a:rPr lang="de-DE" sz="1600" dirty="0"/>
              <a:t>. Foerderplanet.de (2014). </a:t>
            </a:r>
            <a:r>
              <a:rPr lang="de-DE" sz="1600" u="sng" dirty="0">
                <a:hlinkClick r:id="rId4"/>
              </a:rPr>
              <a:t>https://heikoseiffert.wordpress.com/2014/07/11/entwicklungsproximaler-ansatz-nach-dannenbauer/</a:t>
            </a:r>
            <a:r>
              <a:rPr lang="de-DE" sz="1600" dirty="0"/>
              <a:t>  -  Letzter Zugriff: 21.05.2019.</a:t>
            </a:r>
          </a:p>
          <a:p>
            <a:r>
              <a:rPr lang="de-DE" sz="1600" dirty="0"/>
              <a:t>STITZINGER, U.: Sprachliche Modelle in der Inklusion – Wie wirksam sind diese? In: JUNGMANN, TANJA/GIERSCHNER, BEATE/MEINDL, MARLENE/ SALLAT, STEPHAN (Hrsg.): Sprach- und Bildungshorizonte, Wahrnehmen, Beschreiben, Erweitern. Idstein: Schulz-Kirchner, 1. Auflage 2018, S. 103-109.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) PPT_Begleitmaterialien_Inklusion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</Template>
  <TotalTime>0</TotalTime>
  <Words>1448</Words>
  <Application>Microsoft Office PowerPoint</Application>
  <PresentationFormat>Bildschirmpräsentation (4:3)</PresentationFormat>
  <Paragraphs>223</Paragraphs>
  <Slides>27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28" baseType="lpstr">
      <vt:lpstr>7) PPT_Begleitmaterialien_Inklusion</vt:lpstr>
      <vt:lpstr>Modellieren</vt:lpstr>
      <vt:lpstr>Modellieren</vt:lpstr>
      <vt:lpstr> 1. Grundlagen zum „Modellieren“</vt:lpstr>
      <vt:lpstr> 1. Grundlagen zum „Modellieren“</vt:lpstr>
      <vt:lpstr> 1. Grundlagen zum „Modellieren“</vt:lpstr>
      <vt:lpstr> 1. Grundlagen zum „Modellieren“</vt:lpstr>
      <vt:lpstr> 1. Grundlagen zum „Modellieren“</vt:lpstr>
      <vt:lpstr>1. Grundlagen zum „Modellieren“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2. Techniken des „Modellierens“</vt:lpstr>
      <vt:lpstr>3. Weiterführende Anwendungsmöglichkeiten der  Modellierungstechniken</vt:lpstr>
      <vt:lpstr>3. Weiterführende Anwendungsmöglichkeiten der  Modellierungstechniken</vt:lpstr>
      <vt:lpstr>3. Weiterführende Anwendungsmöglichkeiten der  Modellierungstechniken</vt:lpstr>
      <vt:lpstr>4. Chancen und Grenzen des Modellierens </vt:lpstr>
      <vt:lpstr>4. Chancen und Grenzen des Modellierens </vt:lpstr>
      <vt:lpstr>5. Übungsphase</vt:lpstr>
      <vt:lpstr>6. Literatur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Sprachsensibler Unterricht konkret</dc:title>
  <dc:creator>Benrod</dc:creator>
  <cp:lastModifiedBy>Benrod</cp:lastModifiedBy>
  <cp:revision>100</cp:revision>
  <dcterms:created xsi:type="dcterms:W3CDTF">2019-02-26T13:03:07Z</dcterms:created>
  <dcterms:modified xsi:type="dcterms:W3CDTF">2019-09-24T19:22:01Z</dcterms:modified>
</cp:coreProperties>
</file>