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99" r:id="rId7"/>
    <p:sldId id="300" r:id="rId8"/>
    <p:sldId id="301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E39E"/>
    <a:srgbClr val="618565"/>
    <a:srgbClr val="006C31"/>
    <a:srgbClr val="538D3E"/>
    <a:srgbClr val="F3F4F2"/>
    <a:srgbClr val="C6C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>
      <p:cViewPr varScale="1">
        <p:scale>
          <a:sx n="83" d="100"/>
          <a:sy n="83" d="100"/>
        </p:scale>
        <p:origin x="-16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5D7AB-65D7-4F6C-9634-BAD2A9B97FDF}" type="datetimeFigureOut">
              <a:rPr lang="de-DE" smtClean="0"/>
              <a:t>21.05.2019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5761A-9EB7-4532-855E-1AC8ECD90C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91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5761A-9EB7-4532-855E-1AC8ECD90C2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290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hteck 9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13" name="Rechteck 12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4" name="Rechteck 13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6" name="Rechteck 15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882000" y="2492896"/>
            <a:ext cx="7380000" cy="1512168"/>
          </a:xfrm>
          <a:prstGeom prst="rect">
            <a:avLst/>
          </a:prstGeom>
        </p:spPr>
        <p:txBody>
          <a:bodyPr/>
          <a:lstStyle>
            <a:lvl1pPr algn="l">
              <a:defRPr lang="de-DE" sz="3600" b="1" kern="1200" baseline="0" dirty="0" smtClean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Thema des Vortrags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82000" y="1556792"/>
            <a:ext cx="7380000" cy="36004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800" b="1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Vortragender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1845462"/>
            <a:ext cx="7380000" cy="36004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1600" b="0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Institution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82000" y="4223659"/>
            <a:ext cx="3690000" cy="1078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800" b="1" kern="1200" dirty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Unterthema des Vortrags</a:t>
            </a:r>
            <a:endParaRPr lang="de-DE" b="0" dirty="0" smtClean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78"/>
          <a:stretch/>
        </p:blipFill>
        <p:spPr>
          <a:xfrm>
            <a:off x="167335" y="173400"/>
            <a:ext cx="1867942" cy="861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10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Thema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1556791"/>
            <a:ext cx="8064896" cy="468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3956248" cy="399330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3956248" cy="3993307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57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hteck 11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rgbClr val="F3F4F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4" name="Rechteck 3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9" name="Rechteck 8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5" y="173400"/>
              <a:ext cx="8802024" cy="861996"/>
            </a:xfrm>
            <a:prstGeom prst="rect">
              <a:avLst/>
            </a:prstGeom>
          </p:spPr>
        </p:pic>
        <p:sp>
          <p:nvSpPr>
            <p:cNvPr id="11" name="Rechteck 10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019800" y="6544800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de-DE" sz="1000" dirty="0">
                <a:solidFill>
                  <a:schemeClr val="accent5"/>
                </a:solidFill>
                <a:latin typeface="LMU CompatilFact" pitchFamily="2" charset="0"/>
              </a:rPr>
              <a:t># </a:t>
            </a:r>
            <a:fld id="{263B84D4-6021-4070-B443-636554ABE605}" type="slidenum">
              <a:rPr lang="de-DE" sz="1000">
                <a:solidFill>
                  <a:schemeClr val="accent5"/>
                </a:solidFill>
                <a:latin typeface="LMU CompatilFact" pitchFamily="2" charset="0"/>
              </a:rPr>
              <a:pPr algn="r">
                <a:defRPr/>
              </a:pPr>
              <a:t>‹Nr.›</a:t>
            </a:fld>
            <a:endParaRPr lang="de-DE" sz="1000" dirty="0">
              <a:solidFill>
                <a:schemeClr val="accent5"/>
              </a:solidFill>
              <a:latin typeface="LMU CompatilFact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Arbeitsaufträge formulieren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83" y="4293096"/>
            <a:ext cx="3757460" cy="1767970"/>
          </a:xfrm>
          <a:prstGeom prst="rect">
            <a:avLst/>
          </a:prstGeom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12" y="-387424"/>
            <a:ext cx="2524450" cy="142000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82000" y="5177081"/>
            <a:ext cx="4266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/>
              <a:t>Lehrstuhl für Sprachheilpädagogik:</a:t>
            </a:r>
          </a:p>
          <a:p>
            <a:r>
              <a:rPr lang="de-DE" sz="1500" dirty="0" smtClean="0"/>
              <a:t>Rodrian / Heinzl / Jäger</a:t>
            </a:r>
            <a:endParaRPr lang="de-DE" sz="1500" dirty="0"/>
          </a:p>
        </p:txBody>
      </p:sp>
    </p:spTree>
    <p:extLst>
      <p:ext uri="{BB962C8B-B14F-4D97-AF65-F5344CB8AC3E}">
        <p14:creationId xmlns:p14="http://schemas.microsoft.com/office/powerpoint/2010/main" val="2518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988840"/>
            <a:ext cx="8064896" cy="4248472"/>
          </a:xfrm>
        </p:spPr>
        <p:txBody>
          <a:bodyPr/>
          <a:lstStyle/>
          <a:p>
            <a:pPr marL="457200" indent="-457200">
              <a:buAutoNum type="arabicPeriod"/>
            </a:pP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Ziele</a:t>
            </a:r>
          </a:p>
          <a:p>
            <a:pPr marL="457200" indent="-457200">
              <a:buAutoNum type="arabicPeriod"/>
            </a:pP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Zielgruppe</a:t>
            </a:r>
          </a:p>
          <a:p>
            <a:pPr marL="457200" indent="-457200">
              <a:buAutoNum type="arabicPeriod"/>
            </a:pP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Aspekte der sprachheilpädagogisch akzentuierten Formulierung von Arbeitsaufträgen</a:t>
            </a:r>
          </a:p>
          <a:p>
            <a:pPr marL="457200" indent="-457200">
              <a:buAutoNum type="arabicPeriod"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03409"/>
            <a:ext cx="8064896" cy="566880"/>
          </a:xfrm>
        </p:spPr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Agenda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8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Arbeitsaufträge dienen …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… dem selbstständigen Arbeiten der SuS</a:t>
            </a:r>
          </a:p>
          <a:p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… der vertieften Auseinandersetzung der SuS mit</a:t>
            </a:r>
          </a:p>
          <a:p>
            <a:pPr marL="0" indent="0"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       dem Lerngegenstand</a:t>
            </a:r>
          </a:p>
          <a:p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… der Strukturierung und Rhythmisierung des    </a:t>
            </a:r>
          </a:p>
          <a:p>
            <a:pPr marL="0" indent="0">
              <a:buNone/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        Unterrichts</a:t>
            </a:r>
          </a:p>
          <a:p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… der Reduktion von Unterrichtsstörungen</a:t>
            </a:r>
          </a:p>
          <a:p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… der Individualisierung und Differenzierung</a:t>
            </a:r>
          </a:p>
          <a:p>
            <a:endParaRPr lang="de-DE" sz="25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5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275361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e-DE" sz="2600" dirty="0" smtClean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	 </a:t>
            </a:r>
            <a:r>
              <a:rPr lang="de-DE" sz="3500" dirty="0" smtClean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</a:t>
            </a:r>
            <a:endParaRPr lang="de-DE" sz="35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SuS mit dem Förderschwerpunkt Sprache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Zielgruppe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 bwMode="auto">
          <a:xfrm>
            <a:off x="539552" y="2432371"/>
            <a:ext cx="3610281" cy="102903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400" b="1" dirty="0" smtClean="0">
                <a:latin typeface="Arial" charset="0"/>
                <a:ea typeface="ＭＳ Ｐゴシック" pitchFamily="-12" charset="-128"/>
              </a:rPr>
              <a:t>Schwierigkeiten bei der Sprachproduktion</a:t>
            </a:r>
            <a:endParaRPr kumimoji="0" lang="de-D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7" name="Abgerundetes Rechteck 6"/>
          <p:cNvSpPr/>
          <p:nvPr/>
        </p:nvSpPr>
        <p:spPr bwMode="auto">
          <a:xfrm>
            <a:off x="4994167" y="2432371"/>
            <a:ext cx="3610281" cy="102903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400" b="1" dirty="0" smtClean="0">
                <a:latin typeface="Arial" charset="0"/>
                <a:ea typeface="ＭＳ Ｐゴシック" pitchFamily="-12" charset="-128"/>
              </a:rPr>
              <a:t>Schwierigkeiten bei der Sprachrezeption</a:t>
            </a:r>
            <a:endParaRPr kumimoji="0" lang="de-D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8" name="Pfeil nach unten 7"/>
          <p:cNvSpPr/>
          <p:nvPr/>
        </p:nvSpPr>
        <p:spPr bwMode="auto">
          <a:xfrm>
            <a:off x="3563888" y="3760925"/>
            <a:ext cx="2078351" cy="65327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403648" y="4869160"/>
            <a:ext cx="65527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b="1" dirty="0" smtClean="0"/>
              <a:t>sprachheilpädagogisch akzentuierte Formulierung von Arbeitsaufträgen</a:t>
            </a:r>
            <a:endParaRPr lang="de-DE" sz="2500" b="1" dirty="0"/>
          </a:p>
        </p:txBody>
      </p:sp>
    </p:spTree>
    <p:extLst>
      <p:ext uri="{BB962C8B-B14F-4D97-AF65-F5344CB8AC3E}">
        <p14:creationId xmlns:p14="http://schemas.microsoft.com/office/powerpoint/2010/main" val="13471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208912" cy="4104456"/>
          </a:xfrm>
        </p:spPr>
        <p:txBody>
          <a:bodyPr/>
          <a:lstStyle/>
          <a:p>
            <a:pPr lvl="0"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kustisches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Signal vor der Formulierung des Arbeitsauftrags, um die Aufmerksamkeit der 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SuS zu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sichern </a:t>
            </a:r>
          </a:p>
          <a:p>
            <a:pPr lvl="0"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ehrteilige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Arbeitsaufträge strukturieren und nummerieren</a:t>
            </a:r>
          </a:p>
          <a:p>
            <a:pPr lvl="0">
              <a:spcAft>
                <a:spcPts val="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Arbeitsaufträge multimodal 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präsentieren</a:t>
            </a: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mündlich und schriftlich</a:t>
            </a:r>
          </a:p>
          <a:p>
            <a:pPr lvl="0"/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Arbeitsaufträge dauerhaft sichtbar machen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während des Arbeitsprozesses Rückgriff 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möglich</a:t>
            </a:r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  <a:p>
            <a:pPr marL="0" lvl="0" indent="0"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Aspekte zur Formulierung eines Arbeitsauftrags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Aspekte der sprachheilpädagogisch akzentuierten Formulierung von Arbeitsaufträgen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27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208912" cy="4680520"/>
          </a:xfrm>
        </p:spPr>
        <p:txBody>
          <a:bodyPr/>
          <a:lstStyle/>
          <a:p>
            <a:pPr lvl="0"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o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ptimierte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Sprache verwenden: bekannte Wörter, kurze Sätze, Einhalten der Ereignisreihenfolge</a:t>
            </a:r>
          </a:p>
          <a:p>
            <a:pPr lvl="0">
              <a:spcAft>
                <a:spcPts val="600"/>
              </a:spcAft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direktes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Ansprechen</a:t>
            </a:r>
          </a:p>
          <a:p>
            <a:pPr lvl="0"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w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iederkehrende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Abläufe als Routinen etablieren</a:t>
            </a:r>
          </a:p>
          <a:p>
            <a:pPr lvl="0"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l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autes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, deutliches Sprechen</a:t>
            </a:r>
          </a:p>
          <a:p>
            <a:pPr lvl="0">
              <a:spcAft>
                <a:spcPts val="600"/>
              </a:spcAft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präzise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und eindeutige Formulierungen</a:t>
            </a:r>
          </a:p>
          <a:p>
            <a:pPr lvl="0">
              <a:spcAft>
                <a:spcPts val="600"/>
              </a:spcAft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in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den Raum sprechen (</a:t>
            </a:r>
            <a:r>
              <a:rPr lang="de-DE" sz="2500" dirty="0" err="1">
                <a:solidFill>
                  <a:schemeClr val="tx1">
                    <a:lumMod val="75000"/>
                  </a:schemeClr>
                </a:solidFill>
              </a:rPr>
              <a:t>Antlitzgerichtetheit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)</a:t>
            </a:r>
          </a:p>
          <a:p>
            <a:pPr lvl="0"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W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iederholung des Arbeitsauftrags durch SuS zur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Verständnissicherung (v. a. Kinder mit Schwierigkeiten)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Aspekte der sprachheilpädagogisch akzentuierten Formulierung von Arbeitsaufträgen</a:t>
            </a:r>
          </a:p>
        </p:txBody>
      </p:sp>
    </p:spTree>
    <p:extLst>
      <p:ext uri="{BB962C8B-B14F-4D97-AF65-F5344CB8AC3E}">
        <p14:creationId xmlns:p14="http://schemas.microsoft.com/office/powerpoint/2010/main" val="25498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4838" y="1556792"/>
            <a:ext cx="8213626" cy="465422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h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andlungsbegleitendes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Sprechen: Die Lehrkraft demonstriert die Bearbeitung der Lehraufgabe an einem Beispiel während oder nachdem der Arbeitsauftrag formuliert wurde</a:t>
            </a:r>
          </a:p>
          <a:p>
            <a:pPr>
              <a:spcAft>
                <a:spcPts val="600"/>
              </a:spcAft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akustisches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Signal</a:t>
            </a:r>
            <a:r>
              <a:rPr lang="de-DE" sz="250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de-DE" sz="2500" smtClean="0">
                <a:solidFill>
                  <a:schemeClr val="tx1">
                    <a:lumMod val="75000"/>
                  </a:schemeClr>
                </a:solidFill>
              </a:rPr>
              <a:t>um den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Arbeitsbeginn deutlich zu machen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Aspekte der sprachheilpädagogisch akzentuierten Formulierung von Arbeitsaufträgen</a:t>
            </a:r>
          </a:p>
        </p:txBody>
      </p:sp>
    </p:spTree>
    <p:extLst>
      <p:ext uri="{BB962C8B-B14F-4D97-AF65-F5344CB8AC3E}">
        <p14:creationId xmlns:p14="http://schemas.microsoft.com/office/powerpoint/2010/main" val="127095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Arbeitsaufträge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Arbeitsaufträge</a:t>
            </a:r>
            <a:endParaRPr lang="de-DE" dirty="0"/>
          </a:p>
        </p:txBody>
      </p:sp>
      <p:sp>
        <p:nvSpPr>
          <p:cNvPr id="5" name="Inhaltsplatzhalter 1"/>
          <p:cNvSpPr txBox="1">
            <a:spLocks/>
          </p:cNvSpPr>
          <p:nvPr/>
        </p:nvSpPr>
        <p:spPr>
          <a:xfrm>
            <a:off x="539552" y="2348880"/>
            <a:ext cx="8064896" cy="2016224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de-DE" sz="2300" b="1" u="sng" dirty="0">
                <a:solidFill>
                  <a:schemeClr val="tx1">
                    <a:lumMod val="75000"/>
                  </a:schemeClr>
                </a:solidFill>
              </a:rPr>
              <a:t>Hinweis: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Im Anschluss können Arbeitsaufträge zu den Inhalten dieser Präsentation bearbeitet werden. Die Arbeitsaufträge sowie die Lösungen sind den entsprechenden Dokumenten zu entnehmen.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de-DE" kern="0" dirty="0" smtClean="0"/>
          </a:p>
          <a:p>
            <a:pPr marL="720000" indent="0">
              <a:spcBef>
                <a:spcPts val="0"/>
              </a:spcBef>
              <a:buFontTx/>
              <a:buNone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27426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MU_Corporate Design_2">
  <a:themeElements>
    <a:clrScheme name="LMU-Farben_eigen">
      <a:dk1>
        <a:srgbClr val="006C31"/>
      </a:dk1>
      <a:lt1>
        <a:srgbClr val="808080"/>
      </a:lt1>
      <a:dk2>
        <a:srgbClr val="006C31"/>
      </a:dk2>
      <a:lt2>
        <a:srgbClr val="D9D9D9"/>
      </a:lt2>
      <a:accent1>
        <a:srgbClr val="2C854D"/>
      </a:accent1>
      <a:accent2>
        <a:srgbClr val="D9D9D9"/>
      </a:accent2>
      <a:accent3>
        <a:srgbClr val="006C31"/>
      </a:accent3>
      <a:accent4>
        <a:srgbClr val="808080"/>
      </a:accent4>
      <a:accent5>
        <a:srgbClr val="FFFFFF"/>
      </a:accent5>
      <a:accent6>
        <a:srgbClr val="000000"/>
      </a:accent6>
      <a:hlink>
        <a:srgbClr val="006C31"/>
      </a:hlink>
      <a:folHlink>
        <a:srgbClr val="2C854D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7) PPT_Begleitmaterialien_Inklusion (1)</Template>
  <TotalTime>0</TotalTime>
  <Words>250</Words>
  <Application>Microsoft Office PowerPoint</Application>
  <PresentationFormat>Bildschirmpräsentation (4:3)</PresentationFormat>
  <Paragraphs>52</Paragraphs>
  <Slides>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LMU_Corporate Design_2</vt:lpstr>
      <vt:lpstr>Arbeitsaufträge formulieren</vt:lpstr>
      <vt:lpstr>PowerPoint-Präsentation</vt:lpstr>
      <vt:lpstr>Ziele</vt:lpstr>
      <vt:lpstr>Zielgruppe</vt:lpstr>
      <vt:lpstr>Aspekte der sprachheilpädagogisch akzentuierten Formulierung von Arbeitsaufträgen</vt:lpstr>
      <vt:lpstr>Aspekte der sprachheilpädagogisch akzentuierten Formulierung von Arbeitsaufträgen</vt:lpstr>
      <vt:lpstr>Aspekte der sprachheilpädagogisch akzentuierten Formulierung von Arbeitsaufträgen</vt:lpstr>
      <vt:lpstr>Arbeitsaufträge</vt:lpstr>
    </vt:vector>
  </TitlesOfParts>
  <Company>ZUV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Sonderpädagogischer Förderbedarf im Förderschwerpunkt Lernen</dc:title>
  <dc:creator>Miriam</dc:creator>
  <cp:lastModifiedBy>Benrod</cp:lastModifiedBy>
  <cp:revision>67</cp:revision>
  <dcterms:created xsi:type="dcterms:W3CDTF">2019-02-26T10:47:21Z</dcterms:created>
  <dcterms:modified xsi:type="dcterms:W3CDTF">2019-05-21T12:33:48Z</dcterms:modified>
</cp:coreProperties>
</file>