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3" r:id="rId25"/>
    <p:sldId id="282" r:id="rId26"/>
    <p:sldId id="281" r:id="rId27"/>
    <p:sldId id="283" r:id="rId28"/>
    <p:sldId id="285" r:id="rId29"/>
    <p:sldId id="286" r:id="rId30"/>
    <p:sldId id="287" r:id="rId31"/>
    <p:sldId id="288" r:id="rId32"/>
    <p:sldId id="289" r:id="rId33"/>
    <p:sldId id="290" r:id="rId34"/>
    <p:sldId id="294" r:id="rId35"/>
    <p:sldId id="291" r:id="rId36"/>
    <p:sldId id="292" r:id="rId3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2"/>
    <a:srgbClr val="538D3E"/>
    <a:srgbClr val="006C31"/>
    <a:srgbClr val="C6C7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665BED-C2B6-4D24-8943-8F39ECB78A9B}"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de-DE"/>
        </a:p>
      </dgm:t>
    </dgm:pt>
    <dgm:pt modelId="{44B08E47-8227-4B94-A0D8-D26F4EEE5998}">
      <dgm:prSet phldrT="[Text]"/>
      <dgm:spPr/>
      <dgm:t>
        <a:bodyPr/>
        <a:lstStyle/>
        <a:p>
          <a:r>
            <a:rPr lang="de-DE" b="1" dirty="0" smtClean="0">
              <a:solidFill>
                <a:schemeClr val="accent6"/>
              </a:solidFill>
            </a:rPr>
            <a:t>Unterstützung des schulischen Lernens</a:t>
          </a:r>
          <a:endParaRPr lang="de-DE" b="1" dirty="0">
            <a:solidFill>
              <a:schemeClr val="accent6"/>
            </a:solidFill>
          </a:endParaRPr>
        </a:p>
      </dgm:t>
    </dgm:pt>
    <dgm:pt modelId="{2563C512-A017-472A-99EE-04D7DD0FB8CA}" type="parTrans" cxnId="{C1E953B3-F5A4-421A-BF8A-BBE7DA441920}">
      <dgm:prSet/>
      <dgm:spPr/>
      <dgm:t>
        <a:bodyPr/>
        <a:lstStyle/>
        <a:p>
          <a:endParaRPr lang="de-DE"/>
        </a:p>
      </dgm:t>
    </dgm:pt>
    <dgm:pt modelId="{D9AED3F6-DD46-4B85-B051-885A691379F6}" type="sibTrans" cxnId="{C1E953B3-F5A4-421A-BF8A-BBE7DA441920}">
      <dgm:prSet/>
      <dgm:spPr/>
      <dgm:t>
        <a:bodyPr/>
        <a:lstStyle/>
        <a:p>
          <a:endParaRPr lang="de-DE"/>
        </a:p>
      </dgm:t>
    </dgm:pt>
    <dgm:pt modelId="{F8E754DD-3756-4543-B0D2-36A0C33F8E9D}">
      <dgm:prSet phldrT="[Text]"/>
      <dgm:spPr/>
      <dgm:t>
        <a:bodyPr/>
        <a:lstStyle/>
        <a:p>
          <a:r>
            <a:rPr lang="de-DE" b="1" dirty="0" smtClean="0">
              <a:solidFill>
                <a:schemeClr val="accent6"/>
              </a:solidFill>
            </a:rPr>
            <a:t>Unterstützung des sprachlichen Lernens </a:t>
          </a:r>
          <a:endParaRPr lang="de-DE" b="1" dirty="0">
            <a:solidFill>
              <a:schemeClr val="accent6"/>
            </a:solidFill>
          </a:endParaRPr>
        </a:p>
      </dgm:t>
    </dgm:pt>
    <dgm:pt modelId="{AEBB87DB-0E8E-4A10-BB04-155C2532FA1A}" type="parTrans" cxnId="{4456CFE5-C48E-4281-9435-D4CB0B0BA093}">
      <dgm:prSet/>
      <dgm:spPr/>
      <dgm:t>
        <a:bodyPr/>
        <a:lstStyle/>
        <a:p>
          <a:endParaRPr lang="de-DE"/>
        </a:p>
      </dgm:t>
    </dgm:pt>
    <dgm:pt modelId="{3B809B82-8DD7-4F1B-B900-6AC27D5FED3C}" type="sibTrans" cxnId="{4456CFE5-C48E-4281-9435-D4CB0B0BA093}">
      <dgm:prSet/>
      <dgm:spPr/>
      <dgm:t>
        <a:bodyPr/>
        <a:lstStyle/>
        <a:p>
          <a:endParaRPr lang="de-DE"/>
        </a:p>
      </dgm:t>
    </dgm:pt>
    <dgm:pt modelId="{5634EC8D-FACD-4554-88CB-8317A1F2FCE8}" type="pres">
      <dgm:prSet presAssocID="{59665BED-C2B6-4D24-8943-8F39ECB78A9B}" presName="diagram" presStyleCnt="0">
        <dgm:presLayoutVars>
          <dgm:dir/>
          <dgm:resizeHandles val="exact"/>
        </dgm:presLayoutVars>
      </dgm:prSet>
      <dgm:spPr/>
      <dgm:t>
        <a:bodyPr/>
        <a:lstStyle/>
        <a:p>
          <a:endParaRPr lang="de-DE"/>
        </a:p>
      </dgm:t>
    </dgm:pt>
    <dgm:pt modelId="{63DDEA1E-BF94-4AB7-969C-B17598009205}" type="pres">
      <dgm:prSet presAssocID="{44B08E47-8227-4B94-A0D8-D26F4EEE5998}" presName="arrow" presStyleLbl="node1" presStyleIdx="0" presStyleCnt="2" custScaleY="100083" custRadScaleRad="100979" custRadScaleInc="4319">
        <dgm:presLayoutVars>
          <dgm:bulletEnabled val="1"/>
        </dgm:presLayoutVars>
      </dgm:prSet>
      <dgm:spPr/>
      <dgm:t>
        <a:bodyPr/>
        <a:lstStyle/>
        <a:p>
          <a:endParaRPr lang="de-DE"/>
        </a:p>
      </dgm:t>
    </dgm:pt>
    <dgm:pt modelId="{BCBC5DB7-7A94-4265-932D-391F0C667AD2}" type="pres">
      <dgm:prSet presAssocID="{F8E754DD-3756-4543-B0D2-36A0C33F8E9D}" presName="arrow" presStyleLbl="node1" presStyleIdx="1" presStyleCnt="2" custScaleY="100324">
        <dgm:presLayoutVars>
          <dgm:bulletEnabled val="1"/>
        </dgm:presLayoutVars>
      </dgm:prSet>
      <dgm:spPr/>
      <dgm:t>
        <a:bodyPr/>
        <a:lstStyle/>
        <a:p>
          <a:endParaRPr lang="de-DE"/>
        </a:p>
      </dgm:t>
    </dgm:pt>
  </dgm:ptLst>
  <dgm:cxnLst>
    <dgm:cxn modelId="{C1E953B3-F5A4-421A-BF8A-BBE7DA441920}" srcId="{59665BED-C2B6-4D24-8943-8F39ECB78A9B}" destId="{44B08E47-8227-4B94-A0D8-D26F4EEE5998}" srcOrd="0" destOrd="0" parTransId="{2563C512-A017-472A-99EE-04D7DD0FB8CA}" sibTransId="{D9AED3F6-DD46-4B85-B051-885A691379F6}"/>
    <dgm:cxn modelId="{3E45076D-4EC6-4BF3-822C-206CF299E967}" type="presOf" srcId="{44B08E47-8227-4B94-A0D8-D26F4EEE5998}" destId="{63DDEA1E-BF94-4AB7-969C-B17598009205}" srcOrd="0" destOrd="0" presId="urn:microsoft.com/office/officeart/2005/8/layout/arrow5"/>
    <dgm:cxn modelId="{4456CFE5-C48E-4281-9435-D4CB0B0BA093}" srcId="{59665BED-C2B6-4D24-8943-8F39ECB78A9B}" destId="{F8E754DD-3756-4543-B0D2-36A0C33F8E9D}" srcOrd="1" destOrd="0" parTransId="{AEBB87DB-0E8E-4A10-BB04-155C2532FA1A}" sibTransId="{3B809B82-8DD7-4F1B-B900-6AC27D5FED3C}"/>
    <dgm:cxn modelId="{5962E680-CDBE-4669-8288-48A7D9BE0A18}" type="presOf" srcId="{59665BED-C2B6-4D24-8943-8F39ECB78A9B}" destId="{5634EC8D-FACD-4554-88CB-8317A1F2FCE8}" srcOrd="0" destOrd="0" presId="urn:microsoft.com/office/officeart/2005/8/layout/arrow5"/>
    <dgm:cxn modelId="{2A0EBDA0-A8F5-4117-A1C1-A17159D689B5}" type="presOf" srcId="{F8E754DD-3756-4543-B0D2-36A0C33F8E9D}" destId="{BCBC5DB7-7A94-4265-932D-391F0C667AD2}" srcOrd="0" destOrd="0" presId="urn:microsoft.com/office/officeart/2005/8/layout/arrow5"/>
    <dgm:cxn modelId="{88A3BBFA-E577-4CF2-9A2F-89162C5D6626}" type="presParOf" srcId="{5634EC8D-FACD-4554-88CB-8317A1F2FCE8}" destId="{63DDEA1E-BF94-4AB7-969C-B17598009205}" srcOrd="0" destOrd="0" presId="urn:microsoft.com/office/officeart/2005/8/layout/arrow5"/>
    <dgm:cxn modelId="{C1ABA8A8-854A-4B02-958A-9C3610F31E0E}" type="presParOf" srcId="{5634EC8D-FACD-4554-88CB-8317A1F2FCE8}" destId="{BCBC5DB7-7A94-4265-932D-391F0C667AD2}"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420099-E199-4D23-B84A-2C83CA38020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e-DE"/>
        </a:p>
      </dgm:t>
    </dgm:pt>
    <dgm:pt modelId="{6D127C6A-A04F-4E63-A915-958CA14E141F}">
      <dgm:prSet phldrT="[Text]"/>
      <dgm:spPr/>
      <dgm:t>
        <a:bodyPr/>
        <a:lstStyle/>
        <a:p>
          <a:r>
            <a:rPr lang="de-DE" dirty="0" smtClean="0">
              <a:solidFill>
                <a:schemeClr val="accent6"/>
              </a:solidFill>
            </a:rPr>
            <a:t>Modellierungstechniken</a:t>
          </a:r>
          <a:endParaRPr lang="de-DE" dirty="0">
            <a:solidFill>
              <a:schemeClr val="accent6"/>
            </a:solidFill>
          </a:endParaRPr>
        </a:p>
      </dgm:t>
    </dgm:pt>
    <dgm:pt modelId="{5051C1F0-46C1-44EE-A6E4-88ECC47B26FE}" type="parTrans" cxnId="{1FBAD0F1-15C4-4CDD-8D3C-DF2CE664738F}">
      <dgm:prSet/>
      <dgm:spPr/>
      <dgm:t>
        <a:bodyPr/>
        <a:lstStyle/>
        <a:p>
          <a:endParaRPr lang="de-DE"/>
        </a:p>
      </dgm:t>
    </dgm:pt>
    <dgm:pt modelId="{D8D4EBF0-7A88-429A-97EF-5450BEB08042}" type="sibTrans" cxnId="{1FBAD0F1-15C4-4CDD-8D3C-DF2CE664738F}">
      <dgm:prSet/>
      <dgm:spPr/>
      <dgm:t>
        <a:bodyPr/>
        <a:lstStyle/>
        <a:p>
          <a:endParaRPr lang="de-DE"/>
        </a:p>
      </dgm:t>
    </dgm:pt>
    <dgm:pt modelId="{73F0671A-720B-4EC3-9615-998FCC31F136}">
      <dgm:prSet phldrT="[Text]"/>
      <dgm:spPr/>
      <dgm:t>
        <a:bodyPr/>
        <a:lstStyle/>
        <a:p>
          <a:r>
            <a:rPr lang="de-DE" dirty="0" smtClean="0">
              <a:solidFill>
                <a:schemeClr val="accent6"/>
              </a:solidFill>
            </a:rPr>
            <a:t>Techniken, die den Schüleräußerungen </a:t>
          </a:r>
          <a:r>
            <a:rPr lang="de-DE" i="0" dirty="0" smtClean="0">
              <a:solidFill>
                <a:schemeClr val="accent6"/>
              </a:solidFill>
            </a:rPr>
            <a:t>vorausgehen:</a:t>
          </a:r>
        </a:p>
        <a:p>
          <a:r>
            <a:rPr lang="de-DE" b="1" i="0" dirty="0" smtClean="0">
              <a:solidFill>
                <a:schemeClr val="accent6"/>
              </a:solidFill>
            </a:rPr>
            <a:t>Präsentation</a:t>
          </a:r>
          <a:endParaRPr lang="de-DE" b="1" i="0" dirty="0">
            <a:solidFill>
              <a:schemeClr val="accent6"/>
            </a:solidFill>
          </a:endParaRPr>
        </a:p>
      </dgm:t>
    </dgm:pt>
    <dgm:pt modelId="{8C19FD3B-4FCA-4148-AFE5-2107F6A90D5C}" type="parTrans" cxnId="{4855CF46-39EB-482F-A7B9-27745406CB24}">
      <dgm:prSet/>
      <dgm:spPr/>
      <dgm:t>
        <a:bodyPr/>
        <a:lstStyle/>
        <a:p>
          <a:endParaRPr lang="de-DE"/>
        </a:p>
      </dgm:t>
    </dgm:pt>
    <dgm:pt modelId="{570A069A-6806-48DA-9A1B-84388818D327}" type="sibTrans" cxnId="{4855CF46-39EB-482F-A7B9-27745406CB24}">
      <dgm:prSet/>
      <dgm:spPr/>
      <dgm:t>
        <a:bodyPr/>
        <a:lstStyle/>
        <a:p>
          <a:endParaRPr lang="de-DE"/>
        </a:p>
      </dgm:t>
    </dgm:pt>
    <dgm:pt modelId="{6C00765C-64E4-4E60-9D3C-B1A8A8E84B00}">
      <dgm:prSet/>
      <dgm:spPr/>
      <dgm:t>
        <a:bodyPr/>
        <a:lstStyle/>
        <a:p>
          <a:r>
            <a:rPr lang="de-DE" dirty="0" smtClean="0">
              <a:solidFill>
                <a:schemeClr val="accent6"/>
              </a:solidFill>
            </a:rPr>
            <a:t>Techniken, die den Schüleräußerungen nachfolgen:</a:t>
          </a:r>
        </a:p>
        <a:p>
          <a:r>
            <a:rPr lang="de-DE" b="1" dirty="0" smtClean="0">
              <a:solidFill>
                <a:schemeClr val="accent6"/>
              </a:solidFill>
            </a:rPr>
            <a:t>Korrektives Feedback</a:t>
          </a:r>
          <a:endParaRPr lang="de-DE" b="1" dirty="0">
            <a:solidFill>
              <a:schemeClr val="accent6"/>
            </a:solidFill>
          </a:endParaRPr>
        </a:p>
      </dgm:t>
    </dgm:pt>
    <dgm:pt modelId="{25F161CF-53D3-427B-83DE-BD8E1BF37C42}" type="parTrans" cxnId="{42FEE1EE-8E42-4F48-B0BA-D84A85BEE66B}">
      <dgm:prSet/>
      <dgm:spPr/>
      <dgm:t>
        <a:bodyPr/>
        <a:lstStyle/>
        <a:p>
          <a:endParaRPr lang="de-DE"/>
        </a:p>
      </dgm:t>
    </dgm:pt>
    <dgm:pt modelId="{21CD7444-593A-4BE0-B9FD-DE75682EBA27}" type="sibTrans" cxnId="{42FEE1EE-8E42-4F48-B0BA-D84A85BEE66B}">
      <dgm:prSet/>
      <dgm:spPr/>
      <dgm:t>
        <a:bodyPr/>
        <a:lstStyle/>
        <a:p>
          <a:endParaRPr lang="de-DE"/>
        </a:p>
      </dgm:t>
    </dgm:pt>
    <dgm:pt modelId="{C2BB008C-2713-4CDC-962D-BA29CBF46097}" type="pres">
      <dgm:prSet presAssocID="{14420099-E199-4D23-B84A-2C83CA38020E}" presName="diagram" presStyleCnt="0">
        <dgm:presLayoutVars>
          <dgm:dir/>
          <dgm:resizeHandles val="exact"/>
        </dgm:presLayoutVars>
      </dgm:prSet>
      <dgm:spPr/>
      <dgm:t>
        <a:bodyPr/>
        <a:lstStyle/>
        <a:p>
          <a:endParaRPr lang="de-DE"/>
        </a:p>
      </dgm:t>
    </dgm:pt>
    <dgm:pt modelId="{D930FBB1-D734-4884-AA27-8B04F45F7179}" type="pres">
      <dgm:prSet presAssocID="{6D127C6A-A04F-4E63-A915-958CA14E141F}" presName="node" presStyleLbl="node1" presStyleIdx="0" presStyleCnt="3" custScaleY="76569" custLinFactNeighborX="58205" custLinFactNeighborY="-1765">
        <dgm:presLayoutVars>
          <dgm:bulletEnabled val="1"/>
        </dgm:presLayoutVars>
      </dgm:prSet>
      <dgm:spPr/>
      <dgm:t>
        <a:bodyPr/>
        <a:lstStyle/>
        <a:p>
          <a:endParaRPr lang="de-DE"/>
        </a:p>
      </dgm:t>
    </dgm:pt>
    <dgm:pt modelId="{9B5023EB-3B44-420A-B702-199FED0B94FB}" type="pres">
      <dgm:prSet presAssocID="{D8D4EBF0-7A88-429A-97EF-5450BEB08042}" presName="sibTrans" presStyleCnt="0"/>
      <dgm:spPr/>
    </dgm:pt>
    <dgm:pt modelId="{774EE35C-1616-4C47-B69B-78ADBFD2B200}" type="pres">
      <dgm:prSet presAssocID="{6C00765C-64E4-4E60-9D3C-B1A8A8E84B00}" presName="node" presStyleLbl="node1" presStyleIdx="1" presStyleCnt="3" custScaleY="77695" custLinFactNeighborX="2951" custLinFactNeighborY="82274">
        <dgm:presLayoutVars>
          <dgm:bulletEnabled val="1"/>
        </dgm:presLayoutVars>
      </dgm:prSet>
      <dgm:spPr/>
      <dgm:t>
        <a:bodyPr/>
        <a:lstStyle/>
        <a:p>
          <a:endParaRPr lang="de-DE"/>
        </a:p>
      </dgm:t>
    </dgm:pt>
    <dgm:pt modelId="{CF7FB03C-9E6B-4850-AAE0-91C136C4EB70}" type="pres">
      <dgm:prSet presAssocID="{21CD7444-593A-4BE0-B9FD-DE75682EBA27}" presName="sibTrans" presStyleCnt="0"/>
      <dgm:spPr/>
    </dgm:pt>
    <dgm:pt modelId="{693E89BD-0EF2-4CAF-BBBA-993A47A20096}" type="pres">
      <dgm:prSet presAssocID="{73F0671A-720B-4EC3-9615-998FCC31F136}" presName="node" presStyleLbl="node1" presStyleIdx="2" presStyleCnt="3" custScaleY="76487" custLinFactNeighborX="-52942" custLinFactNeighborY="-10808">
        <dgm:presLayoutVars>
          <dgm:bulletEnabled val="1"/>
        </dgm:presLayoutVars>
      </dgm:prSet>
      <dgm:spPr/>
      <dgm:t>
        <a:bodyPr/>
        <a:lstStyle/>
        <a:p>
          <a:endParaRPr lang="de-DE"/>
        </a:p>
      </dgm:t>
    </dgm:pt>
  </dgm:ptLst>
  <dgm:cxnLst>
    <dgm:cxn modelId="{0157BEB9-D757-4CC8-A513-89BE95DF98AC}" type="presOf" srcId="{6C00765C-64E4-4E60-9D3C-B1A8A8E84B00}" destId="{774EE35C-1616-4C47-B69B-78ADBFD2B200}" srcOrd="0" destOrd="0" presId="urn:microsoft.com/office/officeart/2005/8/layout/default"/>
    <dgm:cxn modelId="{415AA911-4677-455D-8AC8-B4AC9E0258CF}" type="presOf" srcId="{73F0671A-720B-4EC3-9615-998FCC31F136}" destId="{693E89BD-0EF2-4CAF-BBBA-993A47A20096}" srcOrd="0" destOrd="0" presId="urn:microsoft.com/office/officeart/2005/8/layout/default"/>
    <dgm:cxn modelId="{59B1F474-9510-45A6-89B5-E9EF47C253F2}" type="presOf" srcId="{14420099-E199-4D23-B84A-2C83CA38020E}" destId="{C2BB008C-2713-4CDC-962D-BA29CBF46097}" srcOrd="0" destOrd="0" presId="urn:microsoft.com/office/officeart/2005/8/layout/default"/>
    <dgm:cxn modelId="{D27246E0-70C1-4316-87D2-1138785EE9EA}" type="presOf" srcId="{6D127C6A-A04F-4E63-A915-958CA14E141F}" destId="{D930FBB1-D734-4884-AA27-8B04F45F7179}" srcOrd="0" destOrd="0" presId="urn:microsoft.com/office/officeart/2005/8/layout/default"/>
    <dgm:cxn modelId="{42FEE1EE-8E42-4F48-B0BA-D84A85BEE66B}" srcId="{14420099-E199-4D23-B84A-2C83CA38020E}" destId="{6C00765C-64E4-4E60-9D3C-B1A8A8E84B00}" srcOrd="1" destOrd="0" parTransId="{25F161CF-53D3-427B-83DE-BD8E1BF37C42}" sibTransId="{21CD7444-593A-4BE0-B9FD-DE75682EBA27}"/>
    <dgm:cxn modelId="{1FBAD0F1-15C4-4CDD-8D3C-DF2CE664738F}" srcId="{14420099-E199-4D23-B84A-2C83CA38020E}" destId="{6D127C6A-A04F-4E63-A915-958CA14E141F}" srcOrd="0" destOrd="0" parTransId="{5051C1F0-46C1-44EE-A6E4-88ECC47B26FE}" sibTransId="{D8D4EBF0-7A88-429A-97EF-5450BEB08042}"/>
    <dgm:cxn modelId="{4855CF46-39EB-482F-A7B9-27745406CB24}" srcId="{14420099-E199-4D23-B84A-2C83CA38020E}" destId="{73F0671A-720B-4EC3-9615-998FCC31F136}" srcOrd="2" destOrd="0" parTransId="{8C19FD3B-4FCA-4148-AFE5-2107F6A90D5C}" sibTransId="{570A069A-6806-48DA-9A1B-84388818D327}"/>
    <dgm:cxn modelId="{1D58F26F-5F91-471A-BA6E-58B29ED342E8}" type="presParOf" srcId="{C2BB008C-2713-4CDC-962D-BA29CBF46097}" destId="{D930FBB1-D734-4884-AA27-8B04F45F7179}" srcOrd="0" destOrd="0" presId="urn:microsoft.com/office/officeart/2005/8/layout/default"/>
    <dgm:cxn modelId="{24C0A9C7-630C-4CF1-8F12-0A8451DB7EC4}" type="presParOf" srcId="{C2BB008C-2713-4CDC-962D-BA29CBF46097}" destId="{9B5023EB-3B44-420A-B702-199FED0B94FB}" srcOrd="1" destOrd="0" presId="urn:microsoft.com/office/officeart/2005/8/layout/default"/>
    <dgm:cxn modelId="{2848C78A-8BAB-4651-A2DF-03D004B72D81}" type="presParOf" srcId="{C2BB008C-2713-4CDC-962D-BA29CBF46097}" destId="{774EE35C-1616-4C47-B69B-78ADBFD2B200}" srcOrd="2" destOrd="0" presId="urn:microsoft.com/office/officeart/2005/8/layout/default"/>
    <dgm:cxn modelId="{6754597B-F78A-44CF-9FE2-15E385DE9825}" type="presParOf" srcId="{C2BB008C-2713-4CDC-962D-BA29CBF46097}" destId="{CF7FB03C-9E6B-4850-AAE0-91C136C4EB70}" srcOrd="3" destOrd="0" presId="urn:microsoft.com/office/officeart/2005/8/layout/default"/>
    <dgm:cxn modelId="{A63833CC-7DF1-4E2C-AA65-4616B79E337F}" type="presParOf" srcId="{C2BB008C-2713-4CDC-962D-BA29CBF46097}" destId="{693E89BD-0EF2-4CAF-BBBA-993A47A20096}"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420099-E199-4D23-B84A-2C83CA38020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e-DE"/>
        </a:p>
      </dgm:t>
    </dgm:pt>
    <dgm:pt modelId="{6D127C6A-A04F-4E63-A915-958CA14E141F}">
      <dgm:prSet phldrT="[Text]"/>
      <dgm:spPr/>
      <dgm:t>
        <a:bodyPr/>
        <a:lstStyle/>
        <a:p>
          <a:r>
            <a:rPr lang="de-DE" dirty="0" smtClean="0">
              <a:solidFill>
                <a:schemeClr val="accent6"/>
              </a:solidFill>
            </a:rPr>
            <a:t>Impulstechniken</a:t>
          </a:r>
          <a:r>
            <a:rPr lang="de-DE" baseline="0" dirty="0" smtClean="0">
              <a:solidFill>
                <a:schemeClr val="accent6"/>
              </a:solidFill>
            </a:rPr>
            <a:t> </a:t>
          </a:r>
          <a:endParaRPr lang="de-DE" dirty="0">
            <a:solidFill>
              <a:schemeClr val="accent6"/>
            </a:solidFill>
          </a:endParaRPr>
        </a:p>
      </dgm:t>
    </dgm:pt>
    <dgm:pt modelId="{5051C1F0-46C1-44EE-A6E4-88ECC47B26FE}" type="parTrans" cxnId="{1FBAD0F1-15C4-4CDD-8D3C-DF2CE664738F}">
      <dgm:prSet/>
      <dgm:spPr/>
      <dgm:t>
        <a:bodyPr/>
        <a:lstStyle/>
        <a:p>
          <a:endParaRPr lang="de-DE"/>
        </a:p>
      </dgm:t>
    </dgm:pt>
    <dgm:pt modelId="{D8D4EBF0-7A88-429A-97EF-5450BEB08042}" type="sibTrans" cxnId="{1FBAD0F1-15C4-4CDD-8D3C-DF2CE664738F}">
      <dgm:prSet/>
      <dgm:spPr/>
      <dgm:t>
        <a:bodyPr/>
        <a:lstStyle/>
        <a:p>
          <a:endParaRPr lang="de-DE"/>
        </a:p>
      </dgm:t>
    </dgm:pt>
    <dgm:pt modelId="{6C00765C-64E4-4E60-9D3C-B1A8A8E84B00}">
      <dgm:prSet/>
      <dgm:spPr/>
      <dgm:t>
        <a:bodyPr/>
        <a:lstStyle/>
        <a:p>
          <a:r>
            <a:rPr lang="de-DE" dirty="0" smtClean="0">
              <a:solidFill>
                <a:schemeClr val="accent6"/>
              </a:solidFill>
            </a:rPr>
            <a:t>Verbaler Impuls</a:t>
          </a:r>
          <a:endParaRPr lang="de-DE" dirty="0">
            <a:solidFill>
              <a:schemeClr val="accent6"/>
            </a:solidFill>
          </a:endParaRPr>
        </a:p>
      </dgm:t>
    </dgm:pt>
    <dgm:pt modelId="{25F161CF-53D3-427B-83DE-BD8E1BF37C42}" type="parTrans" cxnId="{42FEE1EE-8E42-4F48-B0BA-D84A85BEE66B}">
      <dgm:prSet/>
      <dgm:spPr/>
      <dgm:t>
        <a:bodyPr/>
        <a:lstStyle/>
        <a:p>
          <a:endParaRPr lang="de-DE"/>
        </a:p>
      </dgm:t>
    </dgm:pt>
    <dgm:pt modelId="{21CD7444-593A-4BE0-B9FD-DE75682EBA27}" type="sibTrans" cxnId="{42FEE1EE-8E42-4F48-B0BA-D84A85BEE66B}">
      <dgm:prSet/>
      <dgm:spPr/>
      <dgm:t>
        <a:bodyPr/>
        <a:lstStyle/>
        <a:p>
          <a:endParaRPr lang="de-DE"/>
        </a:p>
      </dgm:t>
    </dgm:pt>
    <dgm:pt modelId="{2B501046-5B73-43F6-9F7C-649908176D08}">
      <dgm:prSet/>
      <dgm:spPr/>
      <dgm:t>
        <a:bodyPr/>
        <a:lstStyle/>
        <a:p>
          <a:r>
            <a:rPr lang="de-DE" dirty="0" smtClean="0">
              <a:solidFill>
                <a:schemeClr val="accent6"/>
              </a:solidFill>
            </a:rPr>
            <a:t>Sachimpuls</a:t>
          </a:r>
          <a:endParaRPr lang="de-DE" dirty="0">
            <a:solidFill>
              <a:schemeClr val="accent6"/>
            </a:solidFill>
          </a:endParaRPr>
        </a:p>
      </dgm:t>
    </dgm:pt>
    <dgm:pt modelId="{C51FBCC4-C7F8-42C5-991C-525F07877F6F}" type="parTrans" cxnId="{6B142409-5523-41C8-A7F1-DB55D0852F1A}">
      <dgm:prSet/>
      <dgm:spPr/>
      <dgm:t>
        <a:bodyPr/>
        <a:lstStyle/>
        <a:p>
          <a:endParaRPr lang="de-DE"/>
        </a:p>
      </dgm:t>
    </dgm:pt>
    <dgm:pt modelId="{CD067BBB-C455-416F-BD6B-7CE3850B308E}" type="sibTrans" cxnId="{6B142409-5523-41C8-A7F1-DB55D0852F1A}">
      <dgm:prSet/>
      <dgm:spPr/>
      <dgm:t>
        <a:bodyPr/>
        <a:lstStyle/>
        <a:p>
          <a:endParaRPr lang="de-DE"/>
        </a:p>
      </dgm:t>
    </dgm:pt>
    <dgm:pt modelId="{C2BB008C-2713-4CDC-962D-BA29CBF46097}" type="pres">
      <dgm:prSet presAssocID="{14420099-E199-4D23-B84A-2C83CA38020E}" presName="diagram" presStyleCnt="0">
        <dgm:presLayoutVars>
          <dgm:dir/>
          <dgm:resizeHandles val="exact"/>
        </dgm:presLayoutVars>
      </dgm:prSet>
      <dgm:spPr/>
      <dgm:t>
        <a:bodyPr/>
        <a:lstStyle/>
        <a:p>
          <a:endParaRPr lang="de-DE"/>
        </a:p>
      </dgm:t>
    </dgm:pt>
    <dgm:pt modelId="{D930FBB1-D734-4884-AA27-8B04F45F7179}" type="pres">
      <dgm:prSet presAssocID="{6D127C6A-A04F-4E63-A915-958CA14E141F}" presName="node" presStyleLbl="node1" presStyleIdx="0" presStyleCnt="3" custScaleY="76569" custLinFactNeighborX="58000" custLinFactNeighborY="-3158">
        <dgm:presLayoutVars>
          <dgm:bulletEnabled val="1"/>
        </dgm:presLayoutVars>
      </dgm:prSet>
      <dgm:spPr/>
      <dgm:t>
        <a:bodyPr/>
        <a:lstStyle/>
        <a:p>
          <a:endParaRPr lang="de-DE"/>
        </a:p>
      </dgm:t>
    </dgm:pt>
    <dgm:pt modelId="{9B5023EB-3B44-420A-B702-199FED0B94FB}" type="pres">
      <dgm:prSet presAssocID="{D8D4EBF0-7A88-429A-97EF-5450BEB08042}" presName="sibTrans" presStyleCnt="0"/>
      <dgm:spPr/>
    </dgm:pt>
    <dgm:pt modelId="{774EE35C-1616-4C47-B69B-78ADBFD2B200}" type="pres">
      <dgm:prSet presAssocID="{6C00765C-64E4-4E60-9D3C-B1A8A8E84B00}" presName="node" presStyleLbl="node1" presStyleIdx="1" presStyleCnt="3" custScaleY="77695" custLinFactNeighborX="2951" custLinFactNeighborY="82274">
        <dgm:presLayoutVars>
          <dgm:bulletEnabled val="1"/>
        </dgm:presLayoutVars>
      </dgm:prSet>
      <dgm:spPr/>
      <dgm:t>
        <a:bodyPr/>
        <a:lstStyle/>
        <a:p>
          <a:endParaRPr lang="de-DE"/>
        </a:p>
      </dgm:t>
    </dgm:pt>
    <dgm:pt modelId="{CF7FB03C-9E6B-4850-AAE0-91C136C4EB70}" type="pres">
      <dgm:prSet presAssocID="{21CD7444-593A-4BE0-B9FD-DE75682EBA27}" presName="sibTrans" presStyleCnt="0"/>
      <dgm:spPr/>
    </dgm:pt>
    <dgm:pt modelId="{3D26ED70-1F8B-4C8D-9BF2-43505AE903B9}" type="pres">
      <dgm:prSet presAssocID="{2B501046-5B73-43F6-9F7C-649908176D08}" presName="node" presStyleLbl="node1" presStyleIdx="2" presStyleCnt="3" custScaleY="76998" custLinFactNeighborX="-48909" custLinFactNeighborY="-11021">
        <dgm:presLayoutVars>
          <dgm:bulletEnabled val="1"/>
        </dgm:presLayoutVars>
      </dgm:prSet>
      <dgm:spPr/>
      <dgm:t>
        <a:bodyPr/>
        <a:lstStyle/>
        <a:p>
          <a:endParaRPr lang="de-DE"/>
        </a:p>
      </dgm:t>
    </dgm:pt>
  </dgm:ptLst>
  <dgm:cxnLst>
    <dgm:cxn modelId="{0157BEB9-D757-4CC8-A513-89BE95DF98AC}" type="presOf" srcId="{6C00765C-64E4-4E60-9D3C-B1A8A8E84B00}" destId="{774EE35C-1616-4C47-B69B-78ADBFD2B200}" srcOrd="0" destOrd="0" presId="urn:microsoft.com/office/officeart/2005/8/layout/default"/>
    <dgm:cxn modelId="{59B1F474-9510-45A6-89B5-E9EF47C253F2}" type="presOf" srcId="{14420099-E199-4D23-B84A-2C83CA38020E}" destId="{C2BB008C-2713-4CDC-962D-BA29CBF46097}" srcOrd="0" destOrd="0" presId="urn:microsoft.com/office/officeart/2005/8/layout/default"/>
    <dgm:cxn modelId="{D27246E0-70C1-4316-87D2-1138785EE9EA}" type="presOf" srcId="{6D127C6A-A04F-4E63-A915-958CA14E141F}" destId="{D930FBB1-D734-4884-AA27-8B04F45F7179}" srcOrd="0" destOrd="0" presId="urn:microsoft.com/office/officeart/2005/8/layout/default"/>
    <dgm:cxn modelId="{42FEE1EE-8E42-4F48-B0BA-D84A85BEE66B}" srcId="{14420099-E199-4D23-B84A-2C83CA38020E}" destId="{6C00765C-64E4-4E60-9D3C-B1A8A8E84B00}" srcOrd="1" destOrd="0" parTransId="{25F161CF-53D3-427B-83DE-BD8E1BF37C42}" sibTransId="{21CD7444-593A-4BE0-B9FD-DE75682EBA27}"/>
    <dgm:cxn modelId="{D6A0D5D7-0E1E-42BD-A05F-EEDAA8740EA9}" type="presOf" srcId="{2B501046-5B73-43F6-9F7C-649908176D08}" destId="{3D26ED70-1F8B-4C8D-9BF2-43505AE903B9}" srcOrd="0" destOrd="0" presId="urn:microsoft.com/office/officeart/2005/8/layout/default"/>
    <dgm:cxn modelId="{6B142409-5523-41C8-A7F1-DB55D0852F1A}" srcId="{14420099-E199-4D23-B84A-2C83CA38020E}" destId="{2B501046-5B73-43F6-9F7C-649908176D08}" srcOrd="2" destOrd="0" parTransId="{C51FBCC4-C7F8-42C5-991C-525F07877F6F}" sibTransId="{CD067BBB-C455-416F-BD6B-7CE3850B308E}"/>
    <dgm:cxn modelId="{1FBAD0F1-15C4-4CDD-8D3C-DF2CE664738F}" srcId="{14420099-E199-4D23-B84A-2C83CA38020E}" destId="{6D127C6A-A04F-4E63-A915-958CA14E141F}" srcOrd="0" destOrd="0" parTransId="{5051C1F0-46C1-44EE-A6E4-88ECC47B26FE}" sibTransId="{D8D4EBF0-7A88-429A-97EF-5450BEB08042}"/>
    <dgm:cxn modelId="{1D58F26F-5F91-471A-BA6E-58B29ED342E8}" type="presParOf" srcId="{C2BB008C-2713-4CDC-962D-BA29CBF46097}" destId="{D930FBB1-D734-4884-AA27-8B04F45F7179}" srcOrd="0" destOrd="0" presId="urn:microsoft.com/office/officeart/2005/8/layout/default"/>
    <dgm:cxn modelId="{24C0A9C7-630C-4CF1-8F12-0A8451DB7EC4}" type="presParOf" srcId="{C2BB008C-2713-4CDC-962D-BA29CBF46097}" destId="{9B5023EB-3B44-420A-B702-199FED0B94FB}" srcOrd="1" destOrd="0" presId="urn:microsoft.com/office/officeart/2005/8/layout/default"/>
    <dgm:cxn modelId="{2848C78A-8BAB-4651-A2DF-03D004B72D81}" type="presParOf" srcId="{C2BB008C-2713-4CDC-962D-BA29CBF46097}" destId="{774EE35C-1616-4C47-B69B-78ADBFD2B200}" srcOrd="2" destOrd="0" presId="urn:microsoft.com/office/officeart/2005/8/layout/default"/>
    <dgm:cxn modelId="{6754597B-F78A-44CF-9FE2-15E385DE9825}" type="presParOf" srcId="{C2BB008C-2713-4CDC-962D-BA29CBF46097}" destId="{CF7FB03C-9E6B-4850-AAE0-91C136C4EB70}" srcOrd="3" destOrd="0" presId="urn:microsoft.com/office/officeart/2005/8/layout/default"/>
    <dgm:cxn modelId="{E3410739-E295-44B6-9EC6-341D93ADCBA1}" type="presParOf" srcId="{C2BB008C-2713-4CDC-962D-BA29CBF46097}" destId="{3D26ED70-1F8B-4C8D-9BF2-43505AE903B9}"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DEA1E-BF94-4AB7-969C-B17598009205}">
      <dsp:nvSpPr>
        <dsp:cNvPr id="0" name=""/>
        <dsp:cNvSpPr/>
      </dsp:nvSpPr>
      <dsp:spPr>
        <a:xfrm rot="16200000">
          <a:off x="1158" y="-1158"/>
          <a:ext cx="2791435" cy="2793752"/>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de-DE" sz="2000" b="1" kern="1200" dirty="0" smtClean="0">
              <a:solidFill>
                <a:schemeClr val="accent6"/>
              </a:solidFill>
            </a:rPr>
            <a:t>Unterstützung des schulischen Lernens</a:t>
          </a:r>
          <a:endParaRPr lang="de-DE" sz="2000" b="1" kern="1200" dirty="0">
            <a:solidFill>
              <a:schemeClr val="accent6"/>
            </a:solidFill>
          </a:endParaRPr>
        </a:p>
      </dsp:txBody>
      <dsp:txXfrm rot="5400000">
        <a:off x="0" y="697859"/>
        <a:ext cx="2305251" cy="1395717"/>
      </dsp:txXfrm>
    </dsp:sp>
    <dsp:sp modelId="{BCBC5DB7-7A94-4265-932D-391F0C667AD2}">
      <dsp:nvSpPr>
        <dsp:cNvPr id="0" name=""/>
        <dsp:cNvSpPr/>
      </dsp:nvSpPr>
      <dsp:spPr>
        <a:xfrm rot="5400000">
          <a:off x="4119781" y="1690"/>
          <a:ext cx="2791435" cy="2800479"/>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de-DE" sz="2000" b="1" kern="1200" dirty="0" smtClean="0">
              <a:solidFill>
                <a:schemeClr val="accent6"/>
              </a:solidFill>
            </a:rPr>
            <a:t>Unterstützung des sprachlichen Lernens </a:t>
          </a:r>
          <a:endParaRPr lang="de-DE" sz="2000" b="1" kern="1200" dirty="0">
            <a:solidFill>
              <a:schemeClr val="accent6"/>
            </a:solidFill>
          </a:endParaRPr>
        </a:p>
      </dsp:txBody>
      <dsp:txXfrm rot="-5400000">
        <a:off x="4603761" y="704071"/>
        <a:ext cx="2311978" cy="13957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0FBB1-D734-4884-AA27-8B04F45F7179}">
      <dsp:nvSpPr>
        <dsp:cNvPr id="0" name=""/>
        <dsp:cNvSpPr/>
      </dsp:nvSpPr>
      <dsp:spPr>
        <a:xfrm>
          <a:off x="2365505" y="0"/>
          <a:ext cx="3792487" cy="17423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de-DE" sz="2600" kern="1200" dirty="0" smtClean="0">
              <a:solidFill>
                <a:schemeClr val="accent6"/>
              </a:solidFill>
            </a:rPr>
            <a:t>Modellierungstechniken</a:t>
          </a:r>
          <a:endParaRPr lang="de-DE" sz="2600" kern="1200" dirty="0">
            <a:solidFill>
              <a:schemeClr val="accent6"/>
            </a:solidFill>
          </a:endParaRPr>
        </a:p>
      </dsp:txBody>
      <dsp:txXfrm>
        <a:off x="2365505" y="0"/>
        <a:ext cx="3792487" cy="1742322"/>
      </dsp:txXfrm>
    </dsp:sp>
    <dsp:sp modelId="{774EE35C-1616-4C47-B69B-78ADBFD2B200}">
      <dsp:nvSpPr>
        <dsp:cNvPr id="0" name=""/>
        <dsp:cNvSpPr/>
      </dsp:nvSpPr>
      <dsp:spPr>
        <a:xfrm>
          <a:off x="4441740" y="1872208"/>
          <a:ext cx="3792487" cy="17679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de-DE" sz="2600" kern="1200" dirty="0" smtClean="0">
              <a:solidFill>
                <a:schemeClr val="accent6"/>
              </a:solidFill>
            </a:rPr>
            <a:t>Techniken, die den Schüleräußerungen nachfolgen:</a:t>
          </a:r>
        </a:p>
        <a:p>
          <a:pPr lvl="0" algn="ctr" defTabSz="1155700">
            <a:lnSpc>
              <a:spcPct val="90000"/>
            </a:lnSpc>
            <a:spcBef>
              <a:spcPct val="0"/>
            </a:spcBef>
            <a:spcAft>
              <a:spcPct val="35000"/>
            </a:spcAft>
          </a:pPr>
          <a:r>
            <a:rPr lang="de-DE" sz="2600" b="1" kern="1200" dirty="0" smtClean="0">
              <a:solidFill>
                <a:schemeClr val="accent6"/>
              </a:solidFill>
            </a:rPr>
            <a:t>Korrektives Feedback</a:t>
          </a:r>
          <a:endParaRPr lang="de-DE" sz="2600" b="1" kern="1200" dirty="0">
            <a:solidFill>
              <a:schemeClr val="accent6"/>
            </a:solidFill>
          </a:endParaRPr>
        </a:p>
      </dsp:txBody>
      <dsp:txXfrm>
        <a:off x="4441740" y="1872208"/>
        <a:ext cx="3792487" cy="1767944"/>
      </dsp:txXfrm>
    </dsp:sp>
    <dsp:sp modelId="{693E89BD-0EF2-4CAF-BBBA-993A47A20096}">
      <dsp:nvSpPr>
        <dsp:cNvPr id="0" name=""/>
        <dsp:cNvSpPr/>
      </dsp:nvSpPr>
      <dsp:spPr>
        <a:xfrm>
          <a:off x="236137" y="1901327"/>
          <a:ext cx="3792487" cy="17404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de-DE" sz="2600" kern="1200" dirty="0" smtClean="0">
              <a:solidFill>
                <a:schemeClr val="accent6"/>
              </a:solidFill>
            </a:rPr>
            <a:t>Techniken, die den Schüleräußerungen </a:t>
          </a:r>
          <a:r>
            <a:rPr lang="de-DE" sz="2600" i="0" kern="1200" dirty="0" smtClean="0">
              <a:solidFill>
                <a:schemeClr val="accent6"/>
              </a:solidFill>
            </a:rPr>
            <a:t>vorausgehen:</a:t>
          </a:r>
        </a:p>
        <a:p>
          <a:pPr lvl="0" algn="ctr" defTabSz="1155700">
            <a:lnSpc>
              <a:spcPct val="90000"/>
            </a:lnSpc>
            <a:spcBef>
              <a:spcPct val="0"/>
            </a:spcBef>
            <a:spcAft>
              <a:spcPct val="35000"/>
            </a:spcAft>
          </a:pPr>
          <a:r>
            <a:rPr lang="de-DE" sz="2600" b="1" i="0" kern="1200" dirty="0" smtClean="0">
              <a:solidFill>
                <a:schemeClr val="accent6"/>
              </a:solidFill>
            </a:rPr>
            <a:t>Präsentation</a:t>
          </a:r>
          <a:endParaRPr lang="de-DE" sz="2600" b="1" i="0" kern="1200" dirty="0">
            <a:solidFill>
              <a:schemeClr val="accent6"/>
            </a:solidFill>
          </a:endParaRPr>
        </a:p>
      </dsp:txBody>
      <dsp:txXfrm>
        <a:off x="236137" y="1901327"/>
        <a:ext cx="3792487" cy="17404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0FBB1-D734-4884-AA27-8B04F45F7179}">
      <dsp:nvSpPr>
        <dsp:cNvPr id="0" name=""/>
        <dsp:cNvSpPr/>
      </dsp:nvSpPr>
      <dsp:spPr>
        <a:xfrm>
          <a:off x="2287420" y="216012"/>
          <a:ext cx="3942084" cy="18110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de-DE" sz="3900" kern="1200" dirty="0" smtClean="0">
              <a:solidFill>
                <a:schemeClr val="accent6"/>
              </a:solidFill>
            </a:rPr>
            <a:t>Impulstechniken</a:t>
          </a:r>
          <a:r>
            <a:rPr lang="de-DE" sz="3900" kern="1200" baseline="0" dirty="0" smtClean="0">
              <a:solidFill>
                <a:schemeClr val="accent6"/>
              </a:solidFill>
            </a:rPr>
            <a:t> </a:t>
          </a:r>
          <a:endParaRPr lang="de-DE" sz="3900" kern="1200" dirty="0">
            <a:solidFill>
              <a:schemeClr val="accent6"/>
            </a:solidFill>
          </a:endParaRPr>
        </a:p>
      </dsp:txBody>
      <dsp:txXfrm>
        <a:off x="2287420" y="216012"/>
        <a:ext cx="3942084" cy="1811049"/>
      </dsp:txXfrm>
    </dsp:sp>
    <dsp:sp modelId="{774EE35C-1616-4C47-B69B-78ADBFD2B200}">
      <dsp:nvSpPr>
        <dsp:cNvPr id="0" name=""/>
        <dsp:cNvSpPr/>
      </dsp:nvSpPr>
      <dsp:spPr>
        <a:xfrm>
          <a:off x="4338315" y="2223377"/>
          <a:ext cx="3942084" cy="18376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de-DE" sz="3900" kern="1200" dirty="0" smtClean="0">
              <a:solidFill>
                <a:schemeClr val="accent6"/>
              </a:solidFill>
            </a:rPr>
            <a:t>Verbaler Impuls</a:t>
          </a:r>
          <a:endParaRPr lang="de-DE" sz="3900" kern="1200" dirty="0">
            <a:solidFill>
              <a:schemeClr val="accent6"/>
            </a:solidFill>
          </a:endParaRPr>
        </a:p>
      </dsp:txBody>
      <dsp:txXfrm>
        <a:off x="4338315" y="2223377"/>
        <a:ext cx="3942084" cy="1837681"/>
      </dsp:txXfrm>
    </dsp:sp>
    <dsp:sp modelId="{3D26ED70-1F8B-4C8D-9BF2-43505AE903B9}">
      <dsp:nvSpPr>
        <dsp:cNvPr id="0" name=""/>
        <dsp:cNvSpPr/>
      </dsp:nvSpPr>
      <dsp:spPr>
        <a:xfrm>
          <a:off x="241123" y="2248606"/>
          <a:ext cx="3942084" cy="18211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de-DE" sz="3900" kern="1200" dirty="0" smtClean="0">
              <a:solidFill>
                <a:schemeClr val="accent6"/>
              </a:solidFill>
            </a:rPr>
            <a:t>Sachimpuls</a:t>
          </a:r>
          <a:endParaRPr lang="de-DE" sz="3900" kern="1200" dirty="0">
            <a:solidFill>
              <a:schemeClr val="accent6"/>
            </a:solidFill>
          </a:endParaRPr>
        </a:p>
      </dsp:txBody>
      <dsp:txXfrm>
        <a:off x="241123" y="2248606"/>
        <a:ext cx="3942084" cy="1821195"/>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2CFBD0-19EA-4005-A1A8-57258058733E}" type="datetimeFigureOut">
              <a:rPr lang="de-DE" smtClean="0"/>
              <a:t>14.05.2019</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F9B480-1981-480B-B369-48F846BA448B}" type="slidenum">
              <a:rPr lang="de-DE" smtClean="0"/>
              <a:t>‹Nr.›</a:t>
            </a:fld>
            <a:endParaRPr lang="de-DE"/>
          </a:p>
        </p:txBody>
      </p:sp>
    </p:spTree>
    <p:extLst>
      <p:ext uri="{BB962C8B-B14F-4D97-AF65-F5344CB8AC3E}">
        <p14:creationId xmlns:p14="http://schemas.microsoft.com/office/powerpoint/2010/main" val="2033398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EF9B480-1981-480B-B369-48F846BA448B}" type="slidenum">
              <a:rPr lang="de-DE" smtClean="0"/>
              <a:t>1</a:t>
            </a:fld>
            <a:endParaRPr lang="de-DE"/>
          </a:p>
        </p:txBody>
      </p:sp>
    </p:spTree>
    <p:extLst>
      <p:ext uri="{BB962C8B-B14F-4D97-AF65-F5344CB8AC3E}">
        <p14:creationId xmlns:p14="http://schemas.microsoft.com/office/powerpoint/2010/main" val="4126827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grpSp>
        <p:nvGrpSpPr>
          <p:cNvPr id="7" name="Gruppieren 6"/>
          <p:cNvGrpSpPr/>
          <p:nvPr userDrawn="1"/>
        </p:nvGrpSpPr>
        <p:grpSpPr>
          <a:xfrm>
            <a:off x="0" y="0"/>
            <a:ext cx="9144000" cy="6858000"/>
            <a:chOff x="0" y="0"/>
            <a:chExt cx="9144000" cy="6858000"/>
          </a:xfrm>
        </p:grpSpPr>
        <p:sp>
          <p:nvSpPr>
            <p:cNvPr id="10" name="Rechteck 9"/>
            <p:cNvSpPr/>
            <p:nvPr userDrawn="1"/>
          </p:nvSpPr>
          <p:spPr bwMode="auto">
            <a:xfrm>
              <a:off x="0" y="1188000"/>
              <a:ext cx="9144000" cy="5274000"/>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80992" y="206461"/>
              <a:ext cx="1920106" cy="792088"/>
            </a:xfrm>
            <a:prstGeom prst="rect">
              <a:avLst/>
            </a:prstGeom>
          </p:spPr>
        </p:pic>
        <p:sp>
          <p:nvSpPr>
            <p:cNvPr id="13" name="Rechteck 12"/>
            <p:cNvSpPr/>
            <p:nvPr userDrawn="1"/>
          </p:nvSpPr>
          <p:spPr bwMode="auto">
            <a:xfrm>
              <a:off x="6166336" y="173400"/>
              <a:ext cx="2815200" cy="856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sp>
          <p:nvSpPr>
            <p:cNvPr id="14" name="Rechteck 13"/>
            <p:cNvSpPr/>
            <p:nvPr userDrawn="1"/>
          </p:nvSpPr>
          <p:spPr bwMode="auto">
            <a:xfrm>
              <a:off x="0" y="0"/>
              <a:ext cx="9144000" cy="1188000"/>
            </a:xfrm>
            <a:prstGeom prst="rect">
              <a:avLst/>
            </a:prstGeom>
            <a:solidFill>
              <a:srgbClr val="C6C7B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sp>
          <p:nvSpPr>
            <p:cNvPr id="16" name="Rechteck 15"/>
            <p:cNvSpPr/>
            <p:nvPr userDrawn="1"/>
          </p:nvSpPr>
          <p:spPr bwMode="auto">
            <a:xfrm>
              <a:off x="0" y="6462000"/>
              <a:ext cx="9144000" cy="396000"/>
            </a:xfrm>
            <a:prstGeom prst="rect">
              <a:avLst/>
            </a:prstGeom>
            <a:solidFill>
              <a:srgbClr val="C6C7B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grpSp>
      <p:sp>
        <p:nvSpPr>
          <p:cNvPr id="6" name="Titel 5"/>
          <p:cNvSpPr>
            <a:spLocks noGrp="1"/>
          </p:cNvSpPr>
          <p:nvPr>
            <p:ph type="title" hasCustomPrompt="1"/>
          </p:nvPr>
        </p:nvSpPr>
        <p:spPr>
          <a:xfrm>
            <a:off x="882000" y="2492896"/>
            <a:ext cx="7380000" cy="1512168"/>
          </a:xfrm>
          <a:prstGeom prst="rect">
            <a:avLst/>
          </a:prstGeom>
        </p:spPr>
        <p:txBody>
          <a:bodyPr/>
          <a:lstStyle>
            <a:lvl1pPr algn="l">
              <a:defRPr lang="de-DE" sz="3600" b="1" kern="1200" baseline="0" dirty="0" smtClean="0">
                <a:solidFill>
                  <a:schemeClr val="tx1"/>
                </a:solidFill>
                <a:latin typeface="LMU CompatilFact" pitchFamily="2" charset="0"/>
                <a:ea typeface="ＭＳ Ｐゴシック" pitchFamily="-12" charset="-128"/>
                <a:cs typeface="+mn-cs"/>
              </a:defRPr>
            </a:lvl1pPr>
          </a:lstStyle>
          <a:p>
            <a:r>
              <a:rPr lang="de-DE" dirty="0" smtClean="0"/>
              <a:t>Thema des Vortrags</a:t>
            </a:r>
            <a:endParaRPr lang="de-DE" dirty="0"/>
          </a:p>
        </p:txBody>
      </p:sp>
      <p:sp>
        <p:nvSpPr>
          <p:cNvPr id="8" name="Textplatzhalter 7"/>
          <p:cNvSpPr>
            <a:spLocks noGrp="1"/>
          </p:cNvSpPr>
          <p:nvPr>
            <p:ph type="body" sz="quarter" idx="10" hasCustomPrompt="1"/>
          </p:nvPr>
        </p:nvSpPr>
        <p:spPr>
          <a:xfrm>
            <a:off x="882000" y="1556792"/>
            <a:ext cx="7380000" cy="360040"/>
          </a:xfrm>
          <a:prstGeom prst="rect">
            <a:avLst/>
          </a:prstGeom>
        </p:spPr>
        <p:txBody>
          <a:bodyPr/>
          <a:lstStyle>
            <a:lvl1pPr marL="342900" marR="0" indent="-342900" algn="l" defTabSz="914400" rtl="0" eaLnBrk="0" fontAlgn="base" latinLnBrk="0" hangingPunct="0">
              <a:lnSpc>
                <a:spcPct val="100000"/>
              </a:lnSpc>
              <a:spcBef>
                <a:spcPct val="20000"/>
              </a:spcBef>
              <a:spcAft>
                <a:spcPct val="0"/>
              </a:spcAft>
              <a:buClrTx/>
              <a:buSzTx/>
              <a:buFontTx/>
              <a:buNone/>
              <a:tabLst/>
              <a:defRPr lang="de-DE" sz="1800" b="1" kern="1200" dirty="0" smtClean="0">
                <a:solidFill>
                  <a:schemeClr val="bg1"/>
                </a:solidFill>
                <a:latin typeface="LMU CompatilFact" pitchFamily="2" charset="0"/>
                <a:ea typeface="ＭＳ Ｐゴシック" pitchFamily="-12" charset="-128"/>
                <a:cs typeface="+mn-cs"/>
              </a:defRPr>
            </a:lvl1p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r>
              <a:rPr lang="de-DE" dirty="0" smtClean="0"/>
              <a:t>Vortragender</a:t>
            </a:r>
            <a:endParaRPr lang="de-DE" dirty="0"/>
          </a:p>
        </p:txBody>
      </p:sp>
      <p:sp>
        <p:nvSpPr>
          <p:cNvPr id="9" name="Textplatzhalter 7"/>
          <p:cNvSpPr>
            <a:spLocks noGrp="1"/>
          </p:cNvSpPr>
          <p:nvPr>
            <p:ph type="body" sz="quarter" idx="11" hasCustomPrompt="1"/>
          </p:nvPr>
        </p:nvSpPr>
        <p:spPr>
          <a:xfrm>
            <a:off x="882000" y="1845462"/>
            <a:ext cx="7380000" cy="360040"/>
          </a:xfrm>
          <a:prstGeom prst="rect">
            <a:avLst/>
          </a:prstGeom>
        </p:spPr>
        <p:txBody>
          <a:bodyPr/>
          <a:lstStyle>
            <a:lvl1pPr>
              <a:buNone/>
              <a:defRPr lang="de-DE" sz="1600" b="0" kern="1200" dirty="0" smtClean="0">
                <a:solidFill>
                  <a:schemeClr val="bg1"/>
                </a:solidFill>
                <a:latin typeface="LMU CompatilFact" pitchFamily="2" charset="0"/>
                <a:ea typeface="ＭＳ Ｐゴシック" pitchFamily="-12" charset="-128"/>
                <a:cs typeface="+mn-cs"/>
              </a:defRPr>
            </a:lvl1pPr>
          </a:lstStyle>
          <a:p>
            <a:r>
              <a:rPr lang="de-DE" dirty="0" smtClean="0"/>
              <a:t>Institution</a:t>
            </a:r>
            <a:endParaRPr lang="de-DE" dirty="0"/>
          </a:p>
        </p:txBody>
      </p:sp>
      <p:sp>
        <p:nvSpPr>
          <p:cNvPr id="11" name="Textplatzhalter 10"/>
          <p:cNvSpPr>
            <a:spLocks noGrp="1"/>
          </p:cNvSpPr>
          <p:nvPr>
            <p:ph type="body" sz="quarter" idx="12" hasCustomPrompt="1"/>
          </p:nvPr>
        </p:nvSpPr>
        <p:spPr>
          <a:xfrm>
            <a:off x="882000" y="4223659"/>
            <a:ext cx="3690000" cy="1078480"/>
          </a:xfrm>
          <a:prstGeom prst="rect">
            <a:avLst/>
          </a:prstGeom>
        </p:spPr>
        <p:txBody>
          <a:bodyPr/>
          <a:lstStyle>
            <a:lvl1pPr marL="0" indent="0">
              <a:buNone/>
              <a:defRPr lang="de-DE" sz="1800" b="1" kern="1200" dirty="0">
                <a:solidFill>
                  <a:schemeClr val="tx1"/>
                </a:solidFill>
                <a:latin typeface="LMU CompatilFact" pitchFamily="2" charset="0"/>
                <a:ea typeface="ＭＳ Ｐゴシック" pitchFamily="-12" charset="-128"/>
                <a:cs typeface="+mn-cs"/>
              </a:defRPr>
            </a:lvl1pPr>
          </a:lstStyle>
          <a:p>
            <a:r>
              <a:rPr lang="de-DE" dirty="0" smtClean="0"/>
              <a:t>Unterthema des Vortrags</a:t>
            </a:r>
            <a:endParaRPr lang="de-DE" b="0" dirty="0" smtClean="0"/>
          </a:p>
        </p:txBody>
      </p:sp>
      <p:pic>
        <p:nvPicPr>
          <p:cNvPr id="18" name="Grafik 17"/>
          <p:cNvPicPr>
            <a:picLocks noChangeAspect="1"/>
          </p:cNvPicPr>
          <p:nvPr userDrawn="1"/>
        </p:nvPicPr>
        <p:blipFill rotWithShape="1">
          <a:blip r:embed="rId3" cstate="print">
            <a:extLst>
              <a:ext uri="{28A0092B-C50C-407E-A947-70E740481C1C}">
                <a14:useLocalDpi xmlns:a14="http://schemas.microsoft.com/office/drawing/2010/main" val="0"/>
              </a:ext>
            </a:extLst>
          </a:blip>
          <a:srcRect r="78778"/>
          <a:stretch/>
        </p:blipFill>
        <p:spPr>
          <a:xfrm>
            <a:off x="167335" y="173400"/>
            <a:ext cx="1867942" cy="861996"/>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Untertitel und Inhalt">
    <p:spTree>
      <p:nvGrpSpPr>
        <p:cNvPr id="1" name=""/>
        <p:cNvGrpSpPr/>
        <p:nvPr/>
      </p:nvGrpSpPr>
      <p:grpSpPr>
        <a:xfrm>
          <a:off x="0" y="0"/>
          <a:ext cx="0" cy="0"/>
          <a:chOff x="0" y="0"/>
          <a:chExt cx="0" cy="0"/>
        </a:xfrm>
      </p:grpSpPr>
      <p:sp>
        <p:nvSpPr>
          <p:cNvPr id="6" name="Inhaltsplatzhalter 8"/>
          <p:cNvSpPr>
            <a:spLocks noGrp="1"/>
          </p:cNvSpPr>
          <p:nvPr>
            <p:ph sz="quarter" idx="10"/>
          </p:nvPr>
        </p:nvSpPr>
        <p:spPr>
          <a:xfrm>
            <a:off x="539552" y="2132856"/>
            <a:ext cx="8064896" cy="4104456"/>
          </a:xfrm>
          <a:prstGeom prst="rect">
            <a:avLst/>
          </a:prstGeom>
        </p:spPr>
        <p:txBody>
          <a:bodyPr/>
          <a:lstStyle>
            <a:lvl1pPr>
              <a:defRPr sz="2400">
                <a:solidFill>
                  <a:schemeClr val="bg1">
                    <a:lumMod val="50000"/>
                  </a:schemeClr>
                </a:solidFill>
                <a:latin typeface="LMU CompatilFact" pitchFamily="2" charset="0"/>
                <a:cs typeface="LMU CompatilFact" pitchFamily="2" charset="0"/>
              </a:defRPr>
            </a:lvl1pPr>
            <a:lvl2pPr>
              <a:defRPr sz="2000">
                <a:solidFill>
                  <a:schemeClr val="bg1">
                    <a:lumMod val="50000"/>
                  </a:schemeClr>
                </a:solidFill>
                <a:latin typeface="LMU CompatilFact" pitchFamily="2" charset="0"/>
                <a:cs typeface="LMU CompatilFact" pitchFamily="2" charset="0"/>
              </a:defRPr>
            </a:lvl2pPr>
            <a:lvl3pPr>
              <a:defRPr sz="1800">
                <a:solidFill>
                  <a:schemeClr val="bg1">
                    <a:lumMod val="50000"/>
                  </a:schemeClr>
                </a:solidFill>
                <a:latin typeface="LMU CompatilFact" pitchFamily="2" charset="0"/>
                <a:cs typeface="LMU CompatilFact" pitchFamily="2" charset="0"/>
              </a:defRPr>
            </a:lvl3pPr>
            <a:lvl4pPr>
              <a:defRPr sz="1600">
                <a:solidFill>
                  <a:schemeClr val="bg1">
                    <a:lumMod val="50000"/>
                  </a:schemeClr>
                </a:solidFill>
                <a:latin typeface="LMU CompatilFact" pitchFamily="2" charset="0"/>
                <a:cs typeface="LMU CompatilFact" pitchFamily="2" charset="0"/>
              </a:defRPr>
            </a:lvl4pPr>
            <a:lvl5pPr>
              <a:defRPr sz="1600">
                <a:solidFill>
                  <a:schemeClr val="bg1">
                    <a:lumMod val="50000"/>
                  </a:schemeClr>
                </a:solidFill>
                <a:latin typeface="LMU CompatilFact" pitchFamily="2" charset="0"/>
                <a:cs typeface="LMU CompatilFact" pitchFamily="2" charset="0"/>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8" name="Textplatzhalter 7"/>
          <p:cNvSpPr>
            <a:spLocks noGrp="1"/>
          </p:cNvSpPr>
          <p:nvPr>
            <p:ph type="body" sz="quarter" idx="11" hasCustomPrompt="1"/>
          </p:nvPr>
        </p:nvSpPr>
        <p:spPr>
          <a:xfrm>
            <a:off x="539552" y="1556792"/>
            <a:ext cx="8064896" cy="566880"/>
          </a:xfrm>
          <a:prstGeom prst="rect">
            <a:avLst/>
          </a:prstGeom>
        </p:spPr>
        <p:txBody>
          <a:bodyPr/>
          <a:lstStyle>
            <a:lvl1pPr>
              <a:buNone/>
              <a:defRPr sz="2400" b="1" baseline="0">
                <a:solidFill>
                  <a:schemeClr val="tx1"/>
                </a:solidFill>
                <a:latin typeface="LMU CompatilFact" pitchFamily="2" charset="0"/>
                <a:cs typeface="LMU CompatilFact" pitchFamily="2" charset="0"/>
              </a:defRPr>
            </a:lvl1pPr>
          </a:lstStyle>
          <a:p>
            <a:pPr lvl="0"/>
            <a:r>
              <a:rPr lang="de-DE" dirty="0" smtClean="0"/>
              <a:t>Überschrift durch Klicken bearbeiten</a:t>
            </a:r>
            <a:endParaRPr lang="de-DE" dirty="0"/>
          </a:p>
        </p:txBody>
      </p:sp>
      <p:sp>
        <p:nvSpPr>
          <p:cNvPr id="10" name="Titel 6"/>
          <p:cNvSpPr>
            <a:spLocks noGrp="1"/>
          </p:cNvSpPr>
          <p:nvPr>
            <p:ph type="title" hasCustomPrompt="1"/>
          </p:nvPr>
        </p:nvSpPr>
        <p:spPr>
          <a:xfrm>
            <a:off x="2093206" y="181020"/>
            <a:ext cx="5222718" cy="833616"/>
          </a:xfrm>
          <a:prstGeom prst="rect">
            <a:avLst/>
          </a:prstGeom>
        </p:spPr>
        <p:txBody>
          <a:bodyPr anchor="b"/>
          <a:lstStyle>
            <a:lvl1pPr marL="182563" indent="-182563" algn="l">
              <a:defRPr lang="de-DE" sz="1600" b="1" dirty="0">
                <a:solidFill>
                  <a:schemeClr val="tx1"/>
                </a:solidFill>
                <a:latin typeface="LMU CompatilFact" pitchFamily="2" charset="0"/>
                <a:ea typeface="+mj-ea"/>
                <a:cs typeface="LMU CompatilFact" pitchFamily="2" charset="0"/>
              </a:defRPr>
            </a:lvl1pPr>
          </a:lstStyle>
          <a:p>
            <a:r>
              <a:rPr lang="de-DE" dirty="0" smtClean="0"/>
              <a:t>Thema der Folie durch Klicken bearbeiten</a:t>
            </a:r>
            <a:endParaRPr lang="de-DE"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9" name="Inhaltsplatzhalter 8"/>
          <p:cNvSpPr>
            <a:spLocks noGrp="1"/>
          </p:cNvSpPr>
          <p:nvPr>
            <p:ph sz="quarter" idx="10"/>
          </p:nvPr>
        </p:nvSpPr>
        <p:spPr>
          <a:xfrm>
            <a:off x="539552" y="1556791"/>
            <a:ext cx="8064896" cy="4680000"/>
          </a:xfrm>
          <a:prstGeom prst="rect">
            <a:avLst/>
          </a:prstGeom>
        </p:spPr>
        <p:txBody>
          <a:bodyPr/>
          <a:lstStyle>
            <a:lvl1pPr>
              <a:defRPr sz="2400">
                <a:solidFill>
                  <a:schemeClr val="bg1">
                    <a:lumMod val="50000"/>
                  </a:schemeClr>
                </a:solidFill>
                <a:latin typeface="LMU CompatilFact" pitchFamily="2" charset="0"/>
                <a:cs typeface="LMU CompatilFact" pitchFamily="2" charset="0"/>
              </a:defRPr>
            </a:lvl1pPr>
            <a:lvl2pPr>
              <a:defRPr sz="2000">
                <a:solidFill>
                  <a:schemeClr val="bg1">
                    <a:lumMod val="50000"/>
                  </a:schemeClr>
                </a:solidFill>
                <a:latin typeface="LMU CompatilFact" pitchFamily="2" charset="0"/>
                <a:cs typeface="LMU CompatilFact" pitchFamily="2" charset="0"/>
              </a:defRPr>
            </a:lvl2pPr>
            <a:lvl3pPr>
              <a:defRPr sz="1800">
                <a:solidFill>
                  <a:schemeClr val="bg1">
                    <a:lumMod val="50000"/>
                  </a:schemeClr>
                </a:solidFill>
                <a:latin typeface="LMU CompatilFact" pitchFamily="2" charset="0"/>
                <a:cs typeface="LMU CompatilFact" pitchFamily="2" charset="0"/>
              </a:defRPr>
            </a:lvl3pPr>
            <a:lvl4pPr>
              <a:defRPr sz="1600">
                <a:solidFill>
                  <a:schemeClr val="bg1">
                    <a:lumMod val="50000"/>
                  </a:schemeClr>
                </a:solidFill>
                <a:latin typeface="LMU CompatilFact" pitchFamily="2" charset="0"/>
                <a:cs typeface="LMU CompatilFact" pitchFamily="2" charset="0"/>
              </a:defRPr>
            </a:lvl4pPr>
            <a:lvl5pPr>
              <a:defRPr sz="1600">
                <a:solidFill>
                  <a:schemeClr val="bg1">
                    <a:lumMod val="50000"/>
                  </a:schemeClr>
                </a:solidFill>
                <a:latin typeface="LMU CompatilFact" pitchFamily="2" charset="0"/>
                <a:cs typeface="LMU CompatilFact" pitchFamily="2" charset="0"/>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Titel 6"/>
          <p:cNvSpPr>
            <a:spLocks noGrp="1"/>
          </p:cNvSpPr>
          <p:nvPr>
            <p:ph type="title" hasCustomPrompt="1"/>
          </p:nvPr>
        </p:nvSpPr>
        <p:spPr>
          <a:xfrm>
            <a:off x="2093206" y="181020"/>
            <a:ext cx="5222718" cy="833616"/>
          </a:xfrm>
          <a:prstGeom prst="rect">
            <a:avLst/>
          </a:prstGeom>
        </p:spPr>
        <p:txBody>
          <a:bodyPr anchor="b"/>
          <a:lstStyle>
            <a:lvl1pPr marL="182563" indent="-182563" algn="l">
              <a:defRPr lang="de-DE" sz="1600" b="1" dirty="0">
                <a:solidFill>
                  <a:schemeClr val="tx1"/>
                </a:solidFill>
                <a:latin typeface="LMU CompatilFact" pitchFamily="2" charset="0"/>
                <a:ea typeface="+mj-ea"/>
                <a:cs typeface="LMU CompatilFact" pitchFamily="2" charset="0"/>
              </a:defRPr>
            </a:lvl1pPr>
          </a:lstStyle>
          <a:p>
            <a:r>
              <a:rPr lang="de-DE" dirty="0" smtClean="0"/>
              <a:t>Titel der Folie durch Klicken bearbeiten</a:t>
            </a:r>
            <a:endParaRPr lang="de-DE"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Titel 6"/>
          <p:cNvSpPr>
            <a:spLocks noGrp="1"/>
          </p:cNvSpPr>
          <p:nvPr>
            <p:ph type="title" hasCustomPrompt="1"/>
          </p:nvPr>
        </p:nvSpPr>
        <p:spPr>
          <a:xfrm>
            <a:off x="2093206" y="181020"/>
            <a:ext cx="5222718" cy="833616"/>
          </a:xfrm>
          <a:prstGeom prst="rect">
            <a:avLst/>
          </a:prstGeom>
        </p:spPr>
        <p:txBody>
          <a:bodyPr anchor="b"/>
          <a:lstStyle>
            <a:lvl1pPr marL="182563" indent="-182563" algn="l">
              <a:defRPr lang="de-DE" sz="1600" b="1" dirty="0">
                <a:solidFill>
                  <a:schemeClr val="tx1"/>
                </a:solidFill>
                <a:latin typeface="LMU CompatilFact" pitchFamily="2" charset="0"/>
                <a:ea typeface="+mj-ea"/>
                <a:cs typeface="LMU CompatilFact" pitchFamily="2" charset="0"/>
              </a:defRPr>
            </a:lvl1pPr>
          </a:lstStyle>
          <a:p>
            <a:r>
              <a:rPr lang="de-DE" dirty="0" smtClean="0"/>
              <a:t>Titel der Folie durch Klicken bearbeiten</a:t>
            </a:r>
            <a:endParaRPr lang="de-DE"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600200"/>
            <a:ext cx="4038600" cy="4525963"/>
          </a:xfrm>
          <a:prstGeom prst="rect">
            <a:avLst/>
          </a:prstGeom>
        </p:spPr>
        <p:txBody>
          <a:bodyPr/>
          <a:lstStyle>
            <a:lvl1pPr algn="l" rtl="0" eaLnBrk="1" fontAlgn="base" hangingPunct="1">
              <a:spcBef>
                <a:spcPct val="20000"/>
              </a:spcBef>
              <a:spcAft>
                <a:spcPct val="0"/>
              </a:spcAft>
              <a:defRPr lang="de-DE" sz="2400" dirty="0" smtClean="0">
                <a:solidFill>
                  <a:schemeClr val="bg1">
                    <a:lumMod val="50000"/>
                  </a:schemeClr>
                </a:solidFill>
                <a:latin typeface="LMU CompatilFact" pitchFamily="2" charset="0"/>
                <a:ea typeface="+mn-ea"/>
                <a:cs typeface="LMU CompatilFact" pitchFamily="2" charset="0"/>
              </a:defRPr>
            </a:lvl1pPr>
            <a:lvl2pPr algn="l" rtl="0" eaLnBrk="1" fontAlgn="base" hangingPunct="1">
              <a:spcBef>
                <a:spcPct val="20000"/>
              </a:spcBef>
              <a:spcAft>
                <a:spcPct val="0"/>
              </a:spcAft>
              <a:defRPr lang="de-DE" sz="2000" dirty="0" smtClean="0">
                <a:solidFill>
                  <a:schemeClr val="bg1">
                    <a:lumMod val="50000"/>
                  </a:schemeClr>
                </a:solidFill>
                <a:latin typeface="LMU CompatilFact" pitchFamily="2" charset="0"/>
                <a:ea typeface="+mn-ea"/>
                <a:cs typeface="LMU CompatilFact" pitchFamily="2" charset="0"/>
              </a:defRPr>
            </a:lvl2pPr>
            <a:lvl3pPr algn="l" rtl="0" eaLnBrk="1" fontAlgn="base" hangingPunct="1">
              <a:spcBef>
                <a:spcPct val="20000"/>
              </a:spcBef>
              <a:spcAft>
                <a:spcPct val="0"/>
              </a:spcAft>
              <a:defRPr lang="de-DE" sz="1800" dirty="0" smtClean="0">
                <a:solidFill>
                  <a:schemeClr val="bg1">
                    <a:lumMod val="50000"/>
                  </a:schemeClr>
                </a:solidFill>
                <a:latin typeface="LMU CompatilFact" pitchFamily="2" charset="0"/>
                <a:ea typeface="+mn-ea"/>
                <a:cs typeface="LMU CompatilFact" pitchFamily="2" charset="0"/>
              </a:defRPr>
            </a:lvl3pPr>
            <a:lvl4pPr algn="l" rtl="0" eaLnBrk="1" fontAlgn="base" hangingPunct="1">
              <a:spcBef>
                <a:spcPct val="20000"/>
              </a:spcBef>
              <a:spcAft>
                <a:spcPct val="0"/>
              </a:spcAft>
              <a:defRPr lang="de-DE" sz="1600" dirty="0" smtClean="0">
                <a:solidFill>
                  <a:schemeClr val="bg1">
                    <a:lumMod val="50000"/>
                  </a:schemeClr>
                </a:solidFill>
                <a:latin typeface="LMU CompatilFact" pitchFamily="2" charset="0"/>
                <a:ea typeface="+mn-ea"/>
                <a:cs typeface="LMU CompatilFact" pitchFamily="2" charset="0"/>
              </a:defRPr>
            </a:lvl4pPr>
            <a:lvl5pPr algn="l" rtl="0" eaLnBrk="1" fontAlgn="base" hangingPunct="1">
              <a:spcBef>
                <a:spcPct val="20000"/>
              </a:spcBef>
              <a:spcAft>
                <a:spcPct val="0"/>
              </a:spcAft>
              <a:defRPr lang="de-DE" sz="1600" dirty="0">
                <a:solidFill>
                  <a:schemeClr val="bg1">
                    <a:lumMod val="50000"/>
                  </a:schemeClr>
                </a:solidFill>
                <a:latin typeface="LMU CompatilFact" pitchFamily="2" charset="0"/>
                <a:ea typeface="+mn-ea"/>
                <a:cs typeface="LMU CompatilFact" pitchFamily="2" charset="0"/>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lang="de-DE" sz="2400" dirty="0" smtClean="0">
                <a:solidFill>
                  <a:schemeClr val="bg1">
                    <a:lumMod val="50000"/>
                  </a:schemeClr>
                </a:solidFill>
                <a:latin typeface="LMU CompatilFact" pitchFamily="2" charset="0"/>
                <a:ea typeface="+mn-ea"/>
                <a:cs typeface="LMU CompatilFact" pitchFamily="2" charset="0"/>
              </a:defRPr>
            </a:lvl1pPr>
            <a:lvl2pPr>
              <a:defRPr lang="de-DE" sz="2000" dirty="0" smtClean="0">
                <a:solidFill>
                  <a:schemeClr val="bg1">
                    <a:lumMod val="50000"/>
                  </a:schemeClr>
                </a:solidFill>
                <a:latin typeface="LMU CompatilFact" pitchFamily="2" charset="0"/>
                <a:ea typeface="+mn-ea"/>
                <a:cs typeface="LMU CompatilFact" pitchFamily="2" charset="0"/>
              </a:defRPr>
            </a:lvl2pPr>
            <a:lvl3pPr>
              <a:defRPr lang="de-DE" sz="1800" dirty="0" smtClean="0">
                <a:solidFill>
                  <a:schemeClr val="bg1">
                    <a:lumMod val="50000"/>
                  </a:schemeClr>
                </a:solidFill>
                <a:latin typeface="LMU CompatilFact" pitchFamily="2" charset="0"/>
                <a:ea typeface="+mn-ea"/>
                <a:cs typeface="LMU CompatilFact" pitchFamily="2" charset="0"/>
              </a:defRPr>
            </a:lvl3pPr>
            <a:lvl4pPr>
              <a:defRPr lang="de-DE" sz="1600" dirty="0" smtClean="0">
                <a:solidFill>
                  <a:schemeClr val="bg1">
                    <a:lumMod val="50000"/>
                  </a:schemeClr>
                </a:solidFill>
                <a:latin typeface="LMU CompatilFact" pitchFamily="2" charset="0"/>
                <a:ea typeface="+mn-ea"/>
                <a:cs typeface="LMU CompatilFact" pitchFamily="2" charset="0"/>
              </a:defRPr>
            </a:lvl4pPr>
            <a:lvl5pPr>
              <a:defRPr lang="de-DE" sz="1600" dirty="0">
                <a:solidFill>
                  <a:schemeClr val="bg1">
                    <a:lumMod val="50000"/>
                  </a:schemeClr>
                </a:solidFill>
                <a:latin typeface="LMU CompatilFact" pitchFamily="2" charset="0"/>
                <a:ea typeface="+mn-ea"/>
                <a:cs typeface="LMU CompatilFact" pitchFamily="2" charset="0"/>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itel 6"/>
          <p:cNvSpPr>
            <a:spLocks noGrp="1"/>
          </p:cNvSpPr>
          <p:nvPr>
            <p:ph type="title" hasCustomPrompt="1"/>
          </p:nvPr>
        </p:nvSpPr>
        <p:spPr>
          <a:xfrm>
            <a:off x="2093206" y="181020"/>
            <a:ext cx="5222718" cy="833616"/>
          </a:xfrm>
          <a:prstGeom prst="rect">
            <a:avLst/>
          </a:prstGeom>
        </p:spPr>
        <p:txBody>
          <a:bodyPr anchor="b"/>
          <a:lstStyle>
            <a:lvl1pPr marL="182563" indent="-182563" algn="l">
              <a:defRPr lang="de-DE" sz="1600" b="1" dirty="0">
                <a:solidFill>
                  <a:schemeClr val="tx1"/>
                </a:solidFill>
                <a:latin typeface="LMU CompatilFact" pitchFamily="2" charset="0"/>
                <a:ea typeface="+mj-ea"/>
                <a:cs typeface="LMU CompatilFact" pitchFamily="2" charset="0"/>
              </a:defRPr>
            </a:lvl1pPr>
          </a:lstStyle>
          <a:p>
            <a:r>
              <a:rPr lang="de-DE" dirty="0" smtClean="0"/>
              <a:t>Titel der Folie durch Klicken bearbeiten</a:t>
            </a:r>
            <a:endParaRPr lang="de-DE"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39552" y="2132856"/>
            <a:ext cx="3956248" cy="3993307"/>
          </a:xfrm>
          <a:prstGeom prst="rect">
            <a:avLst/>
          </a:prstGeom>
        </p:spPr>
        <p:txBody>
          <a:bodyPr/>
          <a:lstStyle>
            <a:lvl1pPr algn="l" rtl="0" eaLnBrk="1" fontAlgn="base" hangingPunct="1">
              <a:spcBef>
                <a:spcPct val="20000"/>
              </a:spcBef>
              <a:spcAft>
                <a:spcPct val="0"/>
              </a:spcAft>
              <a:defRPr lang="de-DE" sz="2400" dirty="0" smtClean="0">
                <a:solidFill>
                  <a:schemeClr val="bg1">
                    <a:lumMod val="50000"/>
                  </a:schemeClr>
                </a:solidFill>
                <a:latin typeface="LMU CompatilFact" pitchFamily="2" charset="0"/>
                <a:ea typeface="+mn-ea"/>
                <a:cs typeface="LMU CompatilFact" pitchFamily="2" charset="0"/>
              </a:defRPr>
            </a:lvl1pPr>
            <a:lvl2pPr algn="l" rtl="0" eaLnBrk="1" fontAlgn="base" hangingPunct="1">
              <a:spcBef>
                <a:spcPct val="20000"/>
              </a:spcBef>
              <a:spcAft>
                <a:spcPct val="0"/>
              </a:spcAft>
              <a:defRPr lang="de-DE" sz="2000" dirty="0" smtClean="0">
                <a:solidFill>
                  <a:schemeClr val="bg1">
                    <a:lumMod val="50000"/>
                  </a:schemeClr>
                </a:solidFill>
                <a:latin typeface="LMU CompatilFact" pitchFamily="2" charset="0"/>
                <a:ea typeface="+mn-ea"/>
                <a:cs typeface="LMU CompatilFact" pitchFamily="2" charset="0"/>
              </a:defRPr>
            </a:lvl2pPr>
            <a:lvl3pPr algn="l" rtl="0" eaLnBrk="1" fontAlgn="base" hangingPunct="1">
              <a:spcBef>
                <a:spcPct val="20000"/>
              </a:spcBef>
              <a:spcAft>
                <a:spcPct val="0"/>
              </a:spcAft>
              <a:defRPr lang="de-DE" sz="1800" dirty="0" smtClean="0">
                <a:solidFill>
                  <a:schemeClr val="bg1">
                    <a:lumMod val="50000"/>
                  </a:schemeClr>
                </a:solidFill>
                <a:latin typeface="LMU CompatilFact" pitchFamily="2" charset="0"/>
                <a:ea typeface="+mn-ea"/>
                <a:cs typeface="LMU CompatilFact" pitchFamily="2" charset="0"/>
              </a:defRPr>
            </a:lvl3pPr>
            <a:lvl4pPr algn="l" rtl="0" eaLnBrk="1" fontAlgn="base" hangingPunct="1">
              <a:spcBef>
                <a:spcPct val="20000"/>
              </a:spcBef>
              <a:spcAft>
                <a:spcPct val="0"/>
              </a:spcAft>
              <a:defRPr lang="de-DE" sz="1600" dirty="0" smtClean="0">
                <a:solidFill>
                  <a:schemeClr val="bg1">
                    <a:lumMod val="50000"/>
                  </a:schemeClr>
                </a:solidFill>
                <a:latin typeface="LMU CompatilFact" pitchFamily="2" charset="0"/>
                <a:ea typeface="+mn-ea"/>
                <a:cs typeface="LMU CompatilFact" pitchFamily="2" charset="0"/>
              </a:defRPr>
            </a:lvl4pPr>
            <a:lvl5pPr algn="l" rtl="0" eaLnBrk="1" fontAlgn="base" hangingPunct="1">
              <a:spcBef>
                <a:spcPct val="20000"/>
              </a:spcBef>
              <a:spcAft>
                <a:spcPct val="0"/>
              </a:spcAft>
              <a:defRPr lang="de-DE" sz="1600" dirty="0">
                <a:solidFill>
                  <a:schemeClr val="bg1">
                    <a:lumMod val="50000"/>
                  </a:schemeClr>
                </a:solidFill>
                <a:latin typeface="LMU CompatilFact" pitchFamily="2" charset="0"/>
                <a:ea typeface="+mn-ea"/>
                <a:cs typeface="LMU CompatilFact" pitchFamily="2" charset="0"/>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2132856"/>
            <a:ext cx="3956248" cy="3993307"/>
          </a:xfrm>
          <a:prstGeom prst="rect">
            <a:avLst/>
          </a:prstGeom>
        </p:spPr>
        <p:txBody>
          <a:bodyPr/>
          <a:lstStyle>
            <a:lvl1pPr>
              <a:defRPr lang="de-DE" sz="2400" dirty="0" smtClean="0">
                <a:solidFill>
                  <a:schemeClr val="bg1">
                    <a:lumMod val="50000"/>
                  </a:schemeClr>
                </a:solidFill>
                <a:latin typeface="LMU CompatilFact" pitchFamily="2" charset="0"/>
                <a:ea typeface="+mn-ea"/>
                <a:cs typeface="LMU CompatilFact" pitchFamily="2" charset="0"/>
              </a:defRPr>
            </a:lvl1pPr>
            <a:lvl2pPr>
              <a:defRPr lang="de-DE" sz="2000" dirty="0" smtClean="0">
                <a:solidFill>
                  <a:schemeClr val="bg1">
                    <a:lumMod val="50000"/>
                  </a:schemeClr>
                </a:solidFill>
                <a:latin typeface="LMU CompatilFact" pitchFamily="2" charset="0"/>
                <a:ea typeface="+mn-ea"/>
                <a:cs typeface="LMU CompatilFact" pitchFamily="2" charset="0"/>
              </a:defRPr>
            </a:lvl2pPr>
            <a:lvl3pPr>
              <a:defRPr lang="de-DE" sz="1800" dirty="0" smtClean="0">
                <a:solidFill>
                  <a:schemeClr val="bg1">
                    <a:lumMod val="50000"/>
                  </a:schemeClr>
                </a:solidFill>
                <a:latin typeface="LMU CompatilFact" pitchFamily="2" charset="0"/>
                <a:ea typeface="+mn-ea"/>
                <a:cs typeface="LMU CompatilFact" pitchFamily="2" charset="0"/>
              </a:defRPr>
            </a:lvl3pPr>
            <a:lvl4pPr>
              <a:defRPr lang="de-DE" sz="1600" dirty="0" smtClean="0">
                <a:solidFill>
                  <a:schemeClr val="bg1">
                    <a:lumMod val="50000"/>
                  </a:schemeClr>
                </a:solidFill>
                <a:latin typeface="LMU CompatilFact" pitchFamily="2" charset="0"/>
                <a:ea typeface="+mn-ea"/>
                <a:cs typeface="LMU CompatilFact" pitchFamily="2" charset="0"/>
              </a:defRPr>
            </a:lvl4pPr>
            <a:lvl5pPr>
              <a:defRPr lang="de-DE" sz="1600" dirty="0">
                <a:solidFill>
                  <a:schemeClr val="bg1">
                    <a:lumMod val="50000"/>
                  </a:schemeClr>
                </a:solidFill>
                <a:latin typeface="LMU CompatilFact" pitchFamily="2" charset="0"/>
                <a:ea typeface="+mn-ea"/>
                <a:cs typeface="LMU CompatilFact" pitchFamily="2" charset="0"/>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7"/>
          <p:cNvSpPr>
            <a:spLocks noGrp="1"/>
          </p:cNvSpPr>
          <p:nvPr>
            <p:ph type="body" sz="quarter" idx="11" hasCustomPrompt="1"/>
          </p:nvPr>
        </p:nvSpPr>
        <p:spPr>
          <a:xfrm>
            <a:off x="539552" y="1556792"/>
            <a:ext cx="8064896" cy="566880"/>
          </a:xfrm>
          <a:prstGeom prst="rect">
            <a:avLst/>
          </a:prstGeom>
        </p:spPr>
        <p:txBody>
          <a:bodyPr/>
          <a:lstStyle>
            <a:lvl1pPr>
              <a:buNone/>
              <a:defRPr sz="2400" b="1" baseline="0">
                <a:solidFill>
                  <a:schemeClr val="tx1"/>
                </a:solidFill>
                <a:latin typeface="LMU CompatilFact" pitchFamily="2" charset="0"/>
                <a:cs typeface="LMU CompatilFact" pitchFamily="2" charset="0"/>
              </a:defRPr>
            </a:lvl1pPr>
          </a:lstStyle>
          <a:p>
            <a:pPr lvl="0"/>
            <a:r>
              <a:rPr lang="de-DE" dirty="0" smtClean="0"/>
              <a:t>Überschrift durch Klicken bearbeiten</a:t>
            </a:r>
            <a:endParaRPr lang="de-DE" dirty="0"/>
          </a:p>
        </p:txBody>
      </p:sp>
      <p:sp>
        <p:nvSpPr>
          <p:cNvPr id="6" name="Titel 6"/>
          <p:cNvSpPr>
            <a:spLocks noGrp="1"/>
          </p:cNvSpPr>
          <p:nvPr>
            <p:ph type="title" hasCustomPrompt="1"/>
          </p:nvPr>
        </p:nvSpPr>
        <p:spPr>
          <a:xfrm>
            <a:off x="2093206" y="181020"/>
            <a:ext cx="5222718" cy="833616"/>
          </a:xfrm>
          <a:prstGeom prst="rect">
            <a:avLst/>
          </a:prstGeom>
        </p:spPr>
        <p:txBody>
          <a:bodyPr anchor="b"/>
          <a:lstStyle>
            <a:lvl1pPr marL="182563" indent="-182563" algn="l">
              <a:defRPr lang="de-DE" sz="1600" b="1" dirty="0">
                <a:solidFill>
                  <a:schemeClr val="tx1"/>
                </a:solidFill>
                <a:latin typeface="LMU CompatilFact" pitchFamily="2" charset="0"/>
                <a:ea typeface="+mj-ea"/>
                <a:cs typeface="LMU CompatilFact" pitchFamily="2" charset="0"/>
              </a:defRPr>
            </a:lvl1pPr>
          </a:lstStyle>
          <a:p>
            <a:r>
              <a:rPr lang="de-DE" dirty="0" smtClean="0"/>
              <a:t>Titel der Folie durch Klicken bearbeiten</a:t>
            </a:r>
            <a:endParaRPr lang="de-DE" dirty="0"/>
          </a:p>
        </p:txBody>
      </p:sp>
    </p:spTree>
    <p:extLst>
      <p:ext uri="{BB962C8B-B14F-4D97-AF65-F5344CB8AC3E}">
        <p14:creationId xmlns:p14="http://schemas.microsoft.com/office/powerpoint/2010/main" val="9105732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0" y="0"/>
            <a:ext cx="9144000" cy="6858000"/>
            <a:chOff x="0" y="0"/>
            <a:chExt cx="9144000" cy="6858000"/>
          </a:xfrm>
        </p:grpSpPr>
        <p:sp>
          <p:nvSpPr>
            <p:cNvPr id="12" name="Rechteck 11"/>
            <p:cNvSpPr/>
            <p:nvPr userDrawn="1"/>
          </p:nvSpPr>
          <p:spPr bwMode="auto">
            <a:xfrm>
              <a:off x="0" y="1188000"/>
              <a:ext cx="9144000" cy="5274000"/>
            </a:xfrm>
            <a:prstGeom prst="rect">
              <a:avLst/>
            </a:prstGeom>
            <a:solidFill>
              <a:srgbClr val="F3F4F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pic>
          <p:nvPicPr>
            <p:cNvPr id="2" name="Grafik 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680992" y="206461"/>
              <a:ext cx="1920106" cy="792088"/>
            </a:xfrm>
            <a:prstGeom prst="rect">
              <a:avLst/>
            </a:prstGeom>
          </p:spPr>
        </p:pic>
        <p:sp>
          <p:nvSpPr>
            <p:cNvPr id="4" name="Rechteck 3"/>
            <p:cNvSpPr/>
            <p:nvPr userDrawn="1"/>
          </p:nvSpPr>
          <p:spPr bwMode="auto">
            <a:xfrm>
              <a:off x="6166336" y="173400"/>
              <a:ext cx="2815200" cy="856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sp>
          <p:nvSpPr>
            <p:cNvPr id="9" name="Rechteck 8"/>
            <p:cNvSpPr/>
            <p:nvPr userDrawn="1"/>
          </p:nvSpPr>
          <p:spPr bwMode="auto">
            <a:xfrm>
              <a:off x="0" y="0"/>
              <a:ext cx="9144000" cy="1188000"/>
            </a:xfrm>
            <a:prstGeom prst="rect">
              <a:avLst/>
            </a:prstGeom>
            <a:solidFill>
              <a:srgbClr val="C6C7B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pic>
          <p:nvPicPr>
            <p:cNvPr id="8" name="Grafik 7"/>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67335" y="173400"/>
              <a:ext cx="8802024" cy="861996"/>
            </a:xfrm>
            <a:prstGeom prst="rect">
              <a:avLst/>
            </a:prstGeom>
          </p:spPr>
        </p:pic>
        <p:sp>
          <p:nvSpPr>
            <p:cNvPr id="11" name="Rechteck 10"/>
            <p:cNvSpPr/>
            <p:nvPr userDrawn="1"/>
          </p:nvSpPr>
          <p:spPr bwMode="auto">
            <a:xfrm>
              <a:off x="0" y="6462000"/>
              <a:ext cx="9144000" cy="396000"/>
            </a:xfrm>
            <a:prstGeom prst="rect">
              <a:avLst/>
            </a:prstGeom>
            <a:solidFill>
              <a:srgbClr val="C6C7B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grpSp>
      <p:sp>
        <p:nvSpPr>
          <p:cNvPr id="3" name="Text Box 21"/>
          <p:cNvSpPr txBox="1">
            <a:spLocks noChangeArrowheads="1"/>
          </p:cNvSpPr>
          <p:nvPr/>
        </p:nvSpPr>
        <p:spPr bwMode="auto">
          <a:xfrm>
            <a:off x="6019800" y="6544800"/>
            <a:ext cx="2971800" cy="244475"/>
          </a:xfrm>
          <a:prstGeom prst="rect">
            <a:avLst/>
          </a:prstGeom>
          <a:noFill/>
          <a:ln w="9525">
            <a:noFill/>
            <a:miter lim="800000"/>
            <a:headEnd/>
            <a:tailEnd/>
          </a:ln>
        </p:spPr>
        <p:txBody>
          <a:bodyPr>
            <a:spAutoFit/>
          </a:bodyPr>
          <a:lstStyle/>
          <a:p>
            <a:pPr algn="r">
              <a:defRPr/>
            </a:pPr>
            <a:r>
              <a:rPr lang="de-DE" sz="1000" dirty="0">
                <a:solidFill>
                  <a:schemeClr val="accent5"/>
                </a:solidFill>
                <a:latin typeface="LMU CompatilFact" pitchFamily="2" charset="0"/>
              </a:rPr>
              <a:t># </a:t>
            </a:r>
            <a:fld id="{263B84D4-6021-4070-B443-636554ABE605}" type="slidenum">
              <a:rPr lang="de-DE" sz="1000">
                <a:solidFill>
                  <a:schemeClr val="accent5"/>
                </a:solidFill>
                <a:latin typeface="LMU CompatilFact" pitchFamily="2" charset="0"/>
              </a:rPr>
              <a:pPr algn="r">
                <a:defRPr/>
              </a:pPr>
              <a:t>‹Nr.›</a:t>
            </a:fld>
            <a:endParaRPr lang="de-DE" sz="1000" dirty="0">
              <a:solidFill>
                <a:schemeClr val="accent5"/>
              </a:solidFill>
              <a:latin typeface="LMU CompatilFact"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pitchFamily="-12" charset="-128"/>
        </a:defRPr>
      </a:lvl2pPr>
      <a:lvl3pPr algn="ctr" rtl="0" eaLnBrk="1" fontAlgn="base" hangingPunct="1">
        <a:spcBef>
          <a:spcPct val="0"/>
        </a:spcBef>
        <a:spcAft>
          <a:spcPct val="0"/>
        </a:spcAft>
        <a:defRPr sz="4400">
          <a:solidFill>
            <a:schemeClr val="tx2"/>
          </a:solidFill>
          <a:latin typeface="Arial" charset="0"/>
          <a:ea typeface="ＭＳ Ｐゴシック" pitchFamily="-12" charset="-128"/>
        </a:defRPr>
      </a:lvl3pPr>
      <a:lvl4pPr algn="ctr" rtl="0" eaLnBrk="1" fontAlgn="base" hangingPunct="1">
        <a:spcBef>
          <a:spcPct val="0"/>
        </a:spcBef>
        <a:spcAft>
          <a:spcPct val="0"/>
        </a:spcAft>
        <a:defRPr sz="4400">
          <a:solidFill>
            <a:schemeClr val="tx2"/>
          </a:solidFill>
          <a:latin typeface="Arial" charset="0"/>
          <a:ea typeface="ＭＳ Ｐゴシック" pitchFamily="-12" charset="-128"/>
        </a:defRPr>
      </a:lvl4pPr>
      <a:lvl5pPr algn="ctr" rtl="0" eaLnBrk="1" fontAlgn="base" hangingPunct="1">
        <a:spcBef>
          <a:spcPct val="0"/>
        </a:spcBef>
        <a:spcAft>
          <a:spcPct val="0"/>
        </a:spcAft>
        <a:defRPr sz="4400">
          <a:solidFill>
            <a:schemeClr val="tx2"/>
          </a:solidFill>
          <a:latin typeface="Arial" charset="0"/>
          <a:ea typeface="ＭＳ Ｐゴシック" pitchFamily="-12" charset="-128"/>
        </a:defRPr>
      </a:lvl5pPr>
      <a:lvl6pPr marL="457200" algn="ctr" rtl="0" eaLnBrk="1" fontAlgn="base" hangingPunct="1">
        <a:spcBef>
          <a:spcPct val="0"/>
        </a:spcBef>
        <a:spcAft>
          <a:spcPct val="0"/>
        </a:spcAft>
        <a:defRPr sz="4400">
          <a:solidFill>
            <a:schemeClr val="tx2"/>
          </a:solidFill>
          <a:latin typeface="Arial" charset="0"/>
          <a:ea typeface="ＭＳ Ｐゴシック" pitchFamily="-12"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12"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12"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12"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tiff"/></Relationships>
</file>

<file path=ppt/slides/_rels/slide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a:xfrm>
            <a:off x="865370" y="1700808"/>
            <a:ext cx="7380000" cy="1512168"/>
          </a:xfrm>
        </p:spPr>
        <p:txBody>
          <a:bodyPr/>
          <a:lstStyle/>
          <a:p>
            <a:r>
              <a:rPr lang="de-DE" dirty="0"/>
              <a:t>Aspekte einer sprachheilpädagogisch akzentuierten </a:t>
            </a:r>
            <a:r>
              <a:rPr lang="de-DE" dirty="0" smtClean="0"/>
              <a:t>Lehrer*</a:t>
            </a:r>
            <a:r>
              <a:rPr lang="de-DE" dirty="0" err="1" smtClean="0"/>
              <a:t>innensprache</a:t>
            </a:r>
            <a:r>
              <a:rPr lang="de-DE" dirty="0"/>
              <a:t/>
            </a:r>
            <a:br>
              <a:rPr lang="de-DE" dirty="0"/>
            </a:br>
            <a:endParaRPr lang="de-DE" dirty="0"/>
          </a:p>
        </p:txBody>
      </p:sp>
      <p:sp>
        <p:nvSpPr>
          <p:cNvPr id="16" name="Textplatzhalter 15"/>
          <p:cNvSpPr>
            <a:spLocks noGrp="1"/>
          </p:cNvSpPr>
          <p:nvPr>
            <p:ph type="body" sz="quarter" idx="12"/>
          </p:nvPr>
        </p:nvSpPr>
        <p:spPr/>
        <p:txBody>
          <a:bodyPr/>
          <a:lstStyle/>
          <a:p>
            <a:r>
              <a:rPr lang="de-DE" dirty="0" smtClean="0"/>
              <a:t>Merkmale und Anwendungsbeispiele im Unterricht</a:t>
            </a:r>
            <a:endParaRPr lang="de-DE"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3483" y="4293096"/>
            <a:ext cx="3757460" cy="1767970"/>
          </a:xfrm>
          <a:prstGeom prst="rect">
            <a:avLst/>
          </a:prstGeom>
          <a:ln>
            <a:noFill/>
          </a:ln>
        </p:spPr>
      </p:pic>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9212" y="-387424"/>
            <a:ext cx="2524450" cy="1420003"/>
          </a:xfrm>
          <a:prstGeom prst="rect">
            <a:avLst/>
          </a:prstGeom>
        </p:spPr>
      </p:pic>
      <p:sp>
        <p:nvSpPr>
          <p:cNvPr id="5" name="Textfeld 4"/>
          <p:cNvSpPr txBox="1"/>
          <p:nvPr/>
        </p:nvSpPr>
        <p:spPr>
          <a:xfrm>
            <a:off x="882000" y="5323274"/>
            <a:ext cx="4266063" cy="553998"/>
          </a:xfrm>
          <a:prstGeom prst="rect">
            <a:avLst/>
          </a:prstGeom>
          <a:noFill/>
        </p:spPr>
        <p:txBody>
          <a:bodyPr wrap="square" rtlCol="0">
            <a:spAutoFit/>
          </a:bodyPr>
          <a:lstStyle/>
          <a:p>
            <a:r>
              <a:rPr lang="de-DE" sz="1500" dirty="0" smtClean="0"/>
              <a:t>Lehrstuhl für Sprachheilpädagogik:</a:t>
            </a:r>
          </a:p>
          <a:p>
            <a:r>
              <a:rPr lang="de-DE" sz="1500" dirty="0" smtClean="0"/>
              <a:t>Rodrian / Heinzl / Jäger</a:t>
            </a:r>
            <a:endParaRPr lang="de-DE" sz="1500" dirty="0"/>
          </a:p>
        </p:txBody>
      </p:sp>
    </p:spTree>
    <p:extLst>
      <p:ext uri="{BB962C8B-B14F-4D97-AF65-F5344CB8AC3E}">
        <p14:creationId xmlns:p14="http://schemas.microsoft.com/office/powerpoint/2010/main" val="251842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1638241"/>
            <a:ext cx="8064896" cy="4743087"/>
          </a:xfrm>
        </p:spPr>
        <p:txBody>
          <a:bodyPr/>
          <a:lstStyle/>
          <a:p>
            <a:pPr marL="457200" indent="-457200">
              <a:spcAft>
                <a:spcPts val="600"/>
              </a:spcAft>
              <a:buAutoNum type="arabicPeriod"/>
            </a:pPr>
            <a:r>
              <a:rPr lang="de-DE" sz="2200" b="1" dirty="0" smtClean="0"/>
              <a:t>Ziele </a:t>
            </a:r>
            <a:r>
              <a:rPr lang="de-DE" sz="2200" b="1" dirty="0"/>
              <a:t>der </a:t>
            </a:r>
            <a:r>
              <a:rPr lang="de-DE" sz="2200" b="1" dirty="0" smtClean="0"/>
              <a:t>Lehrer*</a:t>
            </a:r>
            <a:r>
              <a:rPr lang="de-DE" sz="2200" b="1" dirty="0" err="1" smtClean="0"/>
              <a:t>innensprache</a:t>
            </a:r>
            <a:endParaRPr lang="de-DE" sz="2200" b="1" dirty="0" smtClean="0"/>
          </a:p>
          <a:p>
            <a:pPr marL="457200" indent="-457200">
              <a:buFontTx/>
              <a:buAutoNum type="arabicPeriod"/>
            </a:pPr>
            <a:r>
              <a:rPr lang="de-DE" sz="2200" b="1" dirty="0" smtClean="0"/>
              <a:t>Allgemeine Aspekte einer sprachförderlichen Lehrer*</a:t>
            </a:r>
            <a:r>
              <a:rPr lang="de-DE" sz="2200" b="1" dirty="0" err="1" smtClean="0"/>
              <a:t>innensprache</a:t>
            </a:r>
            <a:endParaRPr lang="de-DE" sz="2200" b="1" dirty="0" smtClean="0"/>
          </a:p>
          <a:p>
            <a:pPr marL="400050" lvl="1" indent="0">
              <a:buNone/>
            </a:pPr>
            <a:r>
              <a:rPr lang="de-DE" dirty="0"/>
              <a:t> </a:t>
            </a:r>
            <a:r>
              <a:rPr lang="de-DE" dirty="0" smtClean="0"/>
              <a:t>Verbale Aspekte der Lehrer*</a:t>
            </a:r>
            <a:r>
              <a:rPr lang="de-DE" dirty="0" err="1" smtClean="0"/>
              <a:t>innensprache</a:t>
            </a:r>
            <a:endParaRPr lang="de-DE" dirty="0" smtClean="0"/>
          </a:p>
          <a:p>
            <a:pPr marL="400050" lvl="1" indent="0">
              <a:buNone/>
            </a:pPr>
            <a:r>
              <a:rPr lang="de-DE" dirty="0" smtClean="0"/>
              <a:t> Nonverbale </a:t>
            </a:r>
            <a:r>
              <a:rPr lang="de-DE" dirty="0"/>
              <a:t>Aspekte der </a:t>
            </a:r>
            <a:r>
              <a:rPr lang="de-DE" dirty="0" smtClean="0"/>
              <a:t>Lehrer*</a:t>
            </a:r>
            <a:r>
              <a:rPr lang="de-DE" dirty="0" err="1" smtClean="0"/>
              <a:t>innensprache</a:t>
            </a:r>
            <a:endParaRPr lang="de-DE" dirty="0"/>
          </a:p>
          <a:p>
            <a:pPr marL="400050" lvl="1" indent="0">
              <a:spcAft>
                <a:spcPts val="600"/>
              </a:spcAft>
              <a:buNone/>
            </a:pPr>
            <a:r>
              <a:rPr lang="de-DE" dirty="0" smtClean="0"/>
              <a:t> Paraverbale </a:t>
            </a:r>
            <a:r>
              <a:rPr lang="de-DE" dirty="0"/>
              <a:t>Aspekte der </a:t>
            </a:r>
            <a:r>
              <a:rPr lang="de-DE" dirty="0" smtClean="0"/>
              <a:t>Lehrer*</a:t>
            </a:r>
            <a:r>
              <a:rPr lang="de-DE" dirty="0" err="1" smtClean="0"/>
              <a:t>innensprache</a:t>
            </a:r>
            <a:endParaRPr lang="de-DE" b="1" dirty="0" smtClean="0"/>
          </a:p>
          <a:p>
            <a:pPr marL="457200" indent="-457200">
              <a:buFontTx/>
              <a:buAutoNum type="arabicPeriod"/>
            </a:pPr>
            <a:r>
              <a:rPr lang="de-DE" sz="2200" b="1" dirty="0" smtClean="0"/>
              <a:t>Spezifische Aspekte der Lehrer*</a:t>
            </a:r>
            <a:r>
              <a:rPr lang="de-DE" sz="2200" b="1" dirty="0" err="1" smtClean="0"/>
              <a:t>innensprache</a:t>
            </a:r>
            <a:r>
              <a:rPr lang="de-DE" sz="2200" b="1" dirty="0" smtClean="0"/>
              <a:t> </a:t>
            </a:r>
          </a:p>
          <a:p>
            <a:pPr marL="400050" lvl="1" indent="0">
              <a:buNone/>
            </a:pPr>
            <a:r>
              <a:rPr lang="de-DE" dirty="0" smtClean="0"/>
              <a:t> Modellierungstechniken</a:t>
            </a:r>
          </a:p>
          <a:p>
            <a:pPr marL="400050" lvl="1" indent="0">
              <a:buNone/>
            </a:pPr>
            <a:r>
              <a:rPr lang="de-DE" dirty="0" smtClean="0"/>
              <a:t> Frage- </a:t>
            </a:r>
            <a:r>
              <a:rPr lang="de-DE" dirty="0"/>
              <a:t>und </a:t>
            </a:r>
            <a:r>
              <a:rPr lang="de-DE" dirty="0" smtClean="0"/>
              <a:t>Impulstechniken</a:t>
            </a:r>
          </a:p>
          <a:p>
            <a:pPr marL="400050" lvl="1" indent="0">
              <a:buNone/>
            </a:pPr>
            <a:r>
              <a:rPr lang="de-DE" dirty="0" smtClean="0"/>
              <a:t> Metasprache</a:t>
            </a:r>
            <a:endParaRPr lang="de-DE" dirty="0"/>
          </a:p>
          <a:p>
            <a:pPr marL="400050" lvl="1" indent="0">
              <a:spcAft>
                <a:spcPts val="600"/>
              </a:spcAft>
              <a:buNone/>
            </a:pPr>
            <a:r>
              <a:rPr lang="de-DE" dirty="0" smtClean="0"/>
              <a:t> Handlungsbegleitendes </a:t>
            </a:r>
            <a:r>
              <a:rPr lang="de-DE" dirty="0"/>
              <a:t>Sprechen</a:t>
            </a:r>
          </a:p>
          <a:p>
            <a:pPr marL="0" indent="0">
              <a:buNone/>
            </a:pPr>
            <a:r>
              <a:rPr lang="de-DE" sz="2000" b="1" dirty="0" smtClean="0"/>
              <a:t>4. </a:t>
            </a:r>
            <a:r>
              <a:rPr lang="de-DE" sz="2000" b="1" dirty="0"/>
              <a:t> </a:t>
            </a:r>
            <a:r>
              <a:rPr lang="de-DE" sz="2000" b="1" dirty="0" smtClean="0"/>
              <a:t> Lehrer*</a:t>
            </a:r>
            <a:r>
              <a:rPr lang="de-DE" sz="2000" b="1" dirty="0" err="1" smtClean="0"/>
              <a:t>innen</a:t>
            </a:r>
            <a:r>
              <a:rPr lang="de-DE" sz="2200" b="1" dirty="0" err="1" smtClean="0"/>
              <a:t>sprache</a:t>
            </a:r>
            <a:r>
              <a:rPr lang="de-DE" sz="2200" b="1" dirty="0" smtClean="0"/>
              <a:t> </a:t>
            </a:r>
            <a:r>
              <a:rPr lang="de-DE" sz="2200" b="1" dirty="0"/>
              <a:t>im Kontext digitaler Medien</a:t>
            </a:r>
            <a:endParaRPr lang="de-DE" sz="2200" dirty="0" smtClean="0"/>
          </a:p>
          <a:p>
            <a:pPr marL="400050" lvl="1" indent="0">
              <a:buNone/>
            </a:pPr>
            <a:endParaRPr lang="de-DE" dirty="0"/>
          </a:p>
          <a:p>
            <a:pPr marL="857250" lvl="1" indent="-457200">
              <a:buFontTx/>
              <a:buAutoNum type="arabicPeriod"/>
            </a:pPr>
            <a:endParaRPr lang="de-DE" dirty="0"/>
          </a:p>
          <a:p>
            <a:pPr marL="0" indent="0">
              <a:buNone/>
            </a:pPr>
            <a:endParaRPr lang="de-DE" dirty="0"/>
          </a:p>
        </p:txBody>
      </p:sp>
      <p:sp>
        <p:nvSpPr>
          <p:cNvPr id="3" name="Textplatzhalter 2"/>
          <p:cNvSpPr>
            <a:spLocks noGrp="1"/>
          </p:cNvSpPr>
          <p:nvPr>
            <p:ph type="body" sz="quarter" idx="11"/>
          </p:nvPr>
        </p:nvSpPr>
        <p:spPr>
          <a:xfrm>
            <a:off x="539552" y="1152810"/>
            <a:ext cx="8064896" cy="566880"/>
          </a:xfrm>
        </p:spPr>
        <p:txBody>
          <a:bodyPr/>
          <a:lstStyle/>
          <a:p>
            <a:r>
              <a:rPr lang="de-DE" dirty="0" smtClean="0"/>
              <a:t>Agenda</a:t>
            </a:r>
            <a:endParaRPr lang="de-DE" dirty="0"/>
          </a:p>
        </p:txBody>
      </p:sp>
      <p:sp>
        <p:nvSpPr>
          <p:cNvPr id="4" name="Titel 3"/>
          <p:cNvSpPr>
            <a:spLocks noGrp="1"/>
          </p:cNvSpPr>
          <p:nvPr>
            <p:ph type="title"/>
          </p:nvPr>
        </p:nvSpPr>
        <p:spPr/>
        <p:txBody>
          <a:bodyPr/>
          <a:lstStyle/>
          <a:p>
            <a:endParaRPr lang="de-DE"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4168" y="188640"/>
            <a:ext cx="1323639" cy="744547"/>
          </a:xfrm>
          <a:prstGeom prst="rect">
            <a:avLst/>
          </a:prstGeom>
        </p:spPr>
      </p:pic>
    </p:spTree>
    <p:extLst>
      <p:ext uri="{BB962C8B-B14F-4D97-AF65-F5344CB8AC3E}">
        <p14:creationId xmlns:p14="http://schemas.microsoft.com/office/powerpoint/2010/main" val="2496387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1628800"/>
            <a:ext cx="8064896" cy="4608512"/>
          </a:xfrm>
        </p:spPr>
        <p:txBody>
          <a:bodyPr/>
          <a:lstStyle/>
          <a:p>
            <a:pPr marL="0" indent="0">
              <a:buNone/>
            </a:pPr>
            <a:r>
              <a:rPr lang="de-DE" dirty="0"/>
              <a:t>D</a:t>
            </a:r>
            <a:r>
              <a:rPr lang="de-DE" dirty="0" smtClean="0"/>
              <a:t>ie </a:t>
            </a:r>
            <a:r>
              <a:rPr lang="de-DE" dirty="0"/>
              <a:t>Sprache der Lehrkraft </a:t>
            </a:r>
            <a:r>
              <a:rPr lang="de-DE" dirty="0" smtClean="0"/>
              <a:t>ist im </a:t>
            </a:r>
            <a:r>
              <a:rPr lang="de-DE" dirty="0"/>
              <a:t>Unterricht von zentraler Bedeutung (vgl. MAYER 2009). </a:t>
            </a:r>
            <a:endParaRPr lang="de-DE" dirty="0" smtClean="0"/>
          </a:p>
          <a:p>
            <a:pPr marL="0" indent="0">
              <a:buNone/>
            </a:pPr>
            <a:r>
              <a:rPr lang="de-DE" dirty="0" smtClean="0"/>
              <a:t>Die Berücksichtigung </a:t>
            </a:r>
            <a:r>
              <a:rPr lang="de-DE" dirty="0"/>
              <a:t>spezifisch sprachheilpädagogischer </a:t>
            </a:r>
            <a:r>
              <a:rPr lang="de-DE" dirty="0" smtClean="0"/>
              <a:t>Aspekte in </a:t>
            </a:r>
            <a:r>
              <a:rPr lang="de-DE" dirty="0"/>
              <a:t>der </a:t>
            </a:r>
            <a:r>
              <a:rPr lang="de-DE" dirty="0" smtClean="0"/>
              <a:t>Lehrer*</a:t>
            </a:r>
            <a:r>
              <a:rPr lang="de-DE" dirty="0" err="1" smtClean="0"/>
              <a:t>innensprache</a:t>
            </a:r>
            <a:r>
              <a:rPr lang="de-DE" dirty="0" smtClean="0"/>
              <a:t> (LS) führt zur:</a:t>
            </a:r>
          </a:p>
          <a:p>
            <a:pPr marL="0" indent="0">
              <a:buNone/>
            </a:pPr>
            <a:endParaRPr lang="de-DE" dirty="0" smtClean="0"/>
          </a:p>
        </p:txBody>
      </p:sp>
      <p:graphicFrame>
        <p:nvGraphicFramePr>
          <p:cNvPr id="6" name="Diagramm 5"/>
          <p:cNvGraphicFramePr/>
          <p:nvPr>
            <p:extLst>
              <p:ext uri="{D42A27DB-BD31-4B8C-83A1-F6EECF244321}">
                <p14:modId xmlns:p14="http://schemas.microsoft.com/office/powerpoint/2010/main" val="4094102730"/>
              </p:ext>
            </p:extLst>
          </p:nvPr>
        </p:nvGraphicFramePr>
        <p:xfrm>
          <a:off x="1115616" y="3437608"/>
          <a:ext cx="6912768" cy="2803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1829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p:txBody>
          <a:bodyPr/>
          <a:lstStyle/>
          <a:p>
            <a:endParaRPr lang="de-DE" dirty="0" smtClean="0"/>
          </a:p>
          <a:p>
            <a:endParaRPr lang="de-DE" dirty="0" smtClean="0"/>
          </a:p>
          <a:p>
            <a:pPr marL="0" indent="0">
              <a:buNone/>
            </a:pPr>
            <a:endParaRPr lang="de-DE" dirty="0"/>
          </a:p>
          <a:p>
            <a:r>
              <a:rPr lang="de-DE" dirty="0" smtClean="0"/>
              <a:t>LS als </a:t>
            </a:r>
            <a:r>
              <a:rPr lang="de-DE" b="1" dirty="0" smtClean="0"/>
              <a:t>Unterrichtsmedium</a:t>
            </a:r>
            <a:r>
              <a:rPr lang="de-DE" dirty="0" smtClean="0"/>
              <a:t> </a:t>
            </a:r>
            <a:r>
              <a:rPr lang="de-DE" dirty="0"/>
              <a:t>zur Vermittlung von </a:t>
            </a:r>
            <a:r>
              <a:rPr lang="de-DE" dirty="0" smtClean="0"/>
              <a:t>Lerninhalten - fokussiert die curricularen Lerninhalte</a:t>
            </a:r>
          </a:p>
          <a:p>
            <a:pPr marL="0" indent="0">
              <a:buNone/>
            </a:pPr>
            <a:endParaRPr lang="de-DE" dirty="0" smtClean="0"/>
          </a:p>
          <a:p>
            <a:r>
              <a:rPr lang="de-DE" dirty="0" smtClean="0"/>
              <a:t>LS als </a:t>
            </a:r>
            <a:r>
              <a:rPr lang="de-DE" b="1" dirty="0" smtClean="0"/>
              <a:t>Mittel zur Sprachförderung </a:t>
            </a:r>
            <a:r>
              <a:rPr lang="de-DE" dirty="0" smtClean="0"/>
              <a:t>- durch </a:t>
            </a:r>
            <a:r>
              <a:rPr lang="de-DE" dirty="0"/>
              <a:t>gezielte unterrichtsintegrierte Maßnahmen der Sprachtherapie </a:t>
            </a:r>
            <a:r>
              <a:rPr lang="de-DE" dirty="0" smtClean="0"/>
              <a:t>soll die </a:t>
            </a:r>
            <a:r>
              <a:rPr lang="de-DE" dirty="0"/>
              <a:t>spezifische sprachliche </a:t>
            </a:r>
            <a:r>
              <a:rPr lang="de-DE" dirty="0" smtClean="0"/>
              <a:t>Problematik überwunden werden</a:t>
            </a:r>
          </a:p>
        </p:txBody>
      </p:sp>
      <p:sp>
        <p:nvSpPr>
          <p:cNvPr id="3" name="Textplatzhalter 2"/>
          <p:cNvSpPr>
            <a:spLocks noGrp="1"/>
          </p:cNvSpPr>
          <p:nvPr>
            <p:ph type="body" sz="quarter" idx="11"/>
          </p:nvPr>
        </p:nvSpPr>
        <p:spPr/>
        <p:txBody>
          <a:bodyPr/>
          <a:lstStyle/>
          <a:p>
            <a:r>
              <a:rPr lang="de-DE" dirty="0"/>
              <a:t>Ziele der </a:t>
            </a:r>
            <a:r>
              <a:rPr lang="de-DE" dirty="0" smtClean="0"/>
              <a:t>Lehrer*</a:t>
            </a:r>
            <a:r>
              <a:rPr lang="de-DE" dirty="0" err="1" smtClean="0"/>
              <a:t>innensprache</a:t>
            </a:r>
            <a:r>
              <a:rPr lang="de-DE" dirty="0" smtClean="0"/>
              <a:t> </a:t>
            </a:r>
            <a:endParaRPr lang="de-DE" dirty="0"/>
          </a:p>
        </p:txBody>
      </p:sp>
      <p:sp>
        <p:nvSpPr>
          <p:cNvPr id="4" name="Titel 3"/>
          <p:cNvSpPr>
            <a:spLocks noGrp="1"/>
          </p:cNvSpPr>
          <p:nvPr>
            <p:ph type="title"/>
          </p:nvPr>
        </p:nvSpPr>
        <p:spPr/>
        <p:txBody>
          <a:bodyPr/>
          <a:lstStyle/>
          <a:p>
            <a:r>
              <a:rPr lang="de-DE" dirty="0" smtClean="0"/>
              <a:t>Ziele der Lehrer*</a:t>
            </a:r>
            <a:r>
              <a:rPr lang="de-DE" dirty="0" err="1" smtClean="0"/>
              <a:t>innensprache</a:t>
            </a:r>
            <a:endParaRPr lang="de-DE" dirty="0"/>
          </a:p>
        </p:txBody>
      </p:sp>
      <p:pic>
        <p:nvPicPr>
          <p:cNvPr id="5" name="Grafik 4" descr="https://www.communardo.de/wp-content/blogs.dir/4/files/2013/04/Fotolia_5708193_Subscription_L.jpg"/>
          <p:cNvPicPr/>
          <p:nvPr/>
        </p:nvPicPr>
        <p:blipFill rotWithShape="1">
          <a:blip r:embed="rId2">
            <a:extLst>
              <a:ext uri="{28A0092B-C50C-407E-A947-70E740481C1C}">
                <a14:useLocalDpi xmlns:a14="http://schemas.microsoft.com/office/drawing/2010/main" val="0"/>
              </a:ext>
            </a:extLst>
          </a:blip>
          <a:srcRect l="38025" b="74862"/>
          <a:stretch/>
        </p:blipFill>
        <p:spPr bwMode="auto">
          <a:xfrm>
            <a:off x="3563888" y="2298221"/>
            <a:ext cx="1800201" cy="73521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13242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1772816"/>
            <a:ext cx="8064896" cy="4104456"/>
          </a:xfrm>
        </p:spPr>
        <p:txBody>
          <a:bodyPr/>
          <a:lstStyle/>
          <a:p>
            <a:pPr marL="0" indent="0">
              <a:buNone/>
            </a:pPr>
            <a:r>
              <a:rPr lang="de-DE" sz="3200" b="1" dirty="0"/>
              <a:t>Grundlegende </a:t>
            </a:r>
            <a:r>
              <a:rPr lang="de-DE" sz="3200" b="1" dirty="0" smtClean="0"/>
              <a:t>Voraussetzung</a:t>
            </a:r>
          </a:p>
          <a:p>
            <a:pPr marL="0" indent="0">
              <a:buNone/>
            </a:pPr>
            <a:endParaRPr lang="de-DE" sz="3200" b="1" dirty="0" smtClean="0"/>
          </a:p>
          <a:p>
            <a:r>
              <a:rPr lang="de-DE" sz="2800" dirty="0" smtClean="0"/>
              <a:t>das </a:t>
            </a:r>
            <a:r>
              <a:rPr lang="de-DE" sz="2800" dirty="0"/>
              <a:t>Wissen um die individuelle Lernausgangslage der Schülerinnen und </a:t>
            </a:r>
            <a:r>
              <a:rPr lang="de-DE" sz="2800" dirty="0" smtClean="0"/>
              <a:t>Schüler</a:t>
            </a:r>
          </a:p>
          <a:p>
            <a:pPr marL="0" indent="0">
              <a:buNone/>
            </a:pPr>
            <a:r>
              <a:rPr lang="de-DE" sz="2800" dirty="0" smtClean="0"/>
              <a:t> </a:t>
            </a:r>
          </a:p>
          <a:p>
            <a:r>
              <a:rPr lang="de-DE" sz="2800" dirty="0" smtClean="0"/>
              <a:t>die </a:t>
            </a:r>
            <a:r>
              <a:rPr lang="de-DE" sz="2800" dirty="0"/>
              <a:t>sprachlichen Anforderungen des Unterrichtsgegenstandes</a:t>
            </a:r>
          </a:p>
          <a:p>
            <a:pPr marL="0" indent="0">
              <a:buNone/>
            </a:pPr>
            <a:r>
              <a:rPr lang="de-DE" dirty="0" smtClean="0"/>
              <a:t> </a:t>
            </a:r>
            <a:endParaRPr lang="de-DE" dirty="0"/>
          </a:p>
        </p:txBody>
      </p:sp>
      <p:sp>
        <p:nvSpPr>
          <p:cNvPr id="4" name="Titel 3"/>
          <p:cNvSpPr>
            <a:spLocks noGrp="1"/>
          </p:cNvSpPr>
          <p:nvPr>
            <p:ph type="title"/>
          </p:nvPr>
        </p:nvSpPr>
        <p:spPr/>
        <p:txBody>
          <a:bodyPr/>
          <a:lstStyle/>
          <a:p>
            <a:r>
              <a:rPr lang="de-DE" dirty="0" smtClean="0"/>
              <a:t>Ziele der Lehrer*</a:t>
            </a:r>
            <a:r>
              <a:rPr lang="de-DE" dirty="0" err="1" smtClean="0"/>
              <a:t>innensprache</a:t>
            </a:r>
            <a:endParaRPr lang="de-DE" dirty="0"/>
          </a:p>
        </p:txBody>
      </p:sp>
    </p:spTree>
    <p:extLst>
      <p:ext uri="{BB962C8B-B14F-4D97-AF65-F5344CB8AC3E}">
        <p14:creationId xmlns:p14="http://schemas.microsoft.com/office/powerpoint/2010/main" val="2315694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060848"/>
            <a:ext cx="8352928" cy="4248472"/>
          </a:xfrm>
        </p:spPr>
        <p:txBody>
          <a:bodyPr/>
          <a:lstStyle/>
          <a:p>
            <a:pPr marL="0" indent="0">
              <a:spcAft>
                <a:spcPts val="600"/>
              </a:spcAft>
              <a:buNone/>
            </a:pPr>
            <a:r>
              <a:rPr lang="de-DE" dirty="0" smtClean="0"/>
              <a:t>Angebot eines „sprachlich </a:t>
            </a:r>
            <a:r>
              <a:rPr lang="de-DE" dirty="0"/>
              <a:t>optimierten </a:t>
            </a:r>
            <a:r>
              <a:rPr lang="de-DE" dirty="0" smtClean="0"/>
              <a:t>Inputs“</a:t>
            </a:r>
          </a:p>
          <a:p>
            <a:pPr marL="0" indent="0">
              <a:spcAft>
                <a:spcPts val="600"/>
              </a:spcAft>
              <a:buNone/>
            </a:pPr>
            <a:r>
              <a:rPr lang="de-DE" i="1" dirty="0"/>
              <a:t>Mit „Optimierung“ ist </a:t>
            </a:r>
            <a:r>
              <a:rPr lang="de-DE" i="1" dirty="0" smtClean="0"/>
              <a:t>keine Vereinfachung des sprachlichen Inputs gemeint, </a:t>
            </a:r>
            <a:r>
              <a:rPr lang="de-DE" i="1" dirty="0"/>
              <a:t>sondern eine dem Sprachverständnis und der Sprachproduktion angepasste </a:t>
            </a:r>
            <a:r>
              <a:rPr lang="de-DE" i="1" dirty="0" smtClean="0"/>
              <a:t>Lehrer*</a:t>
            </a:r>
            <a:r>
              <a:rPr lang="de-DE" i="1" dirty="0" err="1" smtClean="0"/>
              <a:t>innensprache</a:t>
            </a:r>
            <a:r>
              <a:rPr lang="de-DE" i="1" dirty="0" smtClean="0"/>
              <a:t>.</a:t>
            </a:r>
            <a:endParaRPr lang="de-DE" i="1" dirty="0"/>
          </a:p>
          <a:p>
            <a:r>
              <a:rPr lang="de-DE" dirty="0" smtClean="0"/>
              <a:t>Die </a:t>
            </a:r>
            <a:r>
              <a:rPr lang="de-DE" dirty="0"/>
              <a:t>Komplexität </a:t>
            </a:r>
            <a:r>
              <a:rPr lang="de-DE" dirty="0" smtClean="0"/>
              <a:t>des Wortschatzes und </a:t>
            </a:r>
            <a:r>
              <a:rPr lang="de-DE" dirty="0"/>
              <a:t>der Satzstrukturen </a:t>
            </a:r>
            <a:r>
              <a:rPr lang="de-DE" dirty="0" smtClean="0"/>
              <a:t>liegt etwas </a:t>
            </a:r>
            <a:r>
              <a:rPr lang="de-DE" dirty="0"/>
              <a:t>über dem Sprachniveau </a:t>
            </a:r>
            <a:r>
              <a:rPr lang="de-DE" dirty="0" smtClean="0"/>
              <a:t>der Lernenden</a:t>
            </a:r>
          </a:p>
          <a:p>
            <a:r>
              <a:rPr lang="de-DE" dirty="0" smtClean="0"/>
              <a:t>Bewusste Verwendung des Wortschatz zum Aufbau einer Bildungssprache </a:t>
            </a:r>
          </a:p>
          <a:p>
            <a:r>
              <a:rPr lang="de-DE" dirty="0" smtClean="0"/>
              <a:t>Einbettung in </a:t>
            </a:r>
            <a:r>
              <a:rPr lang="de-DE" dirty="0"/>
              <a:t>ein Angebot an Verständnishilfen und </a:t>
            </a:r>
            <a:r>
              <a:rPr lang="de-DE" dirty="0" smtClean="0"/>
              <a:t>Elaborationstechniken</a:t>
            </a:r>
            <a:endParaRPr lang="de-DE" dirty="0"/>
          </a:p>
          <a:p>
            <a:pPr marL="0" indent="0">
              <a:buNone/>
            </a:pPr>
            <a:endParaRPr lang="de-DE" dirty="0"/>
          </a:p>
        </p:txBody>
      </p:sp>
      <p:sp>
        <p:nvSpPr>
          <p:cNvPr id="3" name="Textplatzhalter 2"/>
          <p:cNvSpPr>
            <a:spLocks noGrp="1"/>
          </p:cNvSpPr>
          <p:nvPr>
            <p:ph type="body" sz="quarter" idx="11"/>
          </p:nvPr>
        </p:nvSpPr>
        <p:spPr>
          <a:xfrm>
            <a:off x="539552" y="1556792"/>
            <a:ext cx="8064896" cy="504056"/>
          </a:xfrm>
        </p:spPr>
        <p:txBody>
          <a:bodyPr/>
          <a:lstStyle/>
          <a:p>
            <a:r>
              <a:rPr lang="de-DE" sz="2600" dirty="0" smtClean="0"/>
              <a:t>Verbale Aspekte</a:t>
            </a:r>
            <a:endParaRPr lang="de-DE" sz="2600" dirty="0"/>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endParaRPr lang="de-DE" dirty="0"/>
          </a:p>
        </p:txBody>
      </p:sp>
    </p:spTree>
    <p:extLst>
      <p:ext uri="{BB962C8B-B14F-4D97-AF65-F5344CB8AC3E}">
        <p14:creationId xmlns:p14="http://schemas.microsoft.com/office/powerpoint/2010/main" val="1253147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564904"/>
            <a:ext cx="8064896" cy="3672408"/>
          </a:xfrm>
        </p:spPr>
        <p:txBody>
          <a:bodyPr/>
          <a:lstStyle/>
          <a:p>
            <a:r>
              <a:rPr lang="de-DE" dirty="0" smtClean="0"/>
              <a:t>Umfassende </a:t>
            </a:r>
            <a:r>
              <a:rPr lang="de-DE" dirty="0"/>
              <a:t>Erarbeitung von Fachbegriffen </a:t>
            </a:r>
            <a:r>
              <a:rPr lang="de-DE" b="1" dirty="0"/>
              <a:t>(Elaboration</a:t>
            </a:r>
            <a:r>
              <a:rPr lang="de-DE" b="1" dirty="0" smtClean="0"/>
              <a:t>)</a:t>
            </a:r>
          </a:p>
          <a:p>
            <a:r>
              <a:rPr lang="de-DE" dirty="0"/>
              <a:t>hochfrequente Wiederholung des Zielwortschatzes </a:t>
            </a:r>
            <a:r>
              <a:rPr lang="de-DE" dirty="0" smtClean="0"/>
              <a:t>durch die Lehrkraft </a:t>
            </a:r>
            <a:r>
              <a:rPr lang="de-DE" dirty="0"/>
              <a:t>=„</a:t>
            </a:r>
            <a:r>
              <a:rPr lang="de-DE" dirty="0" smtClean="0"/>
              <a:t>Sprachbad“                  </a:t>
            </a:r>
          </a:p>
          <a:p>
            <a:pPr marL="0" indent="0">
              <a:buNone/>
            </a:pPr>
            <a:endParaRPr lang="de-DE" dirty="0" smtClean="0"/>
          </a:p>
          <a:p>
            <a:pPr>
              <a:buFontTx/>
              <a:buChar char="-"/>
            </a:pPr>
            <a:endParaRPr lang="de-DE" dirty="0" smtClean="0"/>
          </a:p>
          <a:p>
            <a:pPr marL="0" indent="0">
              <a:buNone/>
            </a:pPr>
            <a:r>
              <a:rPr lang="de-DE" dirty="0" smtClean="0"/>
              <a:t>Memorierungshilfe </a:t>
            </a:r>
            <a:r>
              <a:rPr lang="de-DE" dirty="0"/>
              <a:t>und </a:t>
            </a:r>
            <a:r>
              <a:rPr lang="de-DE" dirty="0" smtClean="0"/>
              <a:t>dauerhafte Speicherung der Fachbegriffe </a:t>
            </a:r>
            <a:r>
              <a:rPr lang="de-DE" dirty="0"/>
              <a:t>im </a:t>
            </a:r>
            <a:r>
              <a:rPr lang="de-DE" dirty="0" smtClean="0"/>
              <a:t>Langzeitgedächtnis</a:t>
            </a:r>
            <a:endParaRPr lang="de-DE" b="1" dirty="0"/>
          </a:p>
        </p:txBody>
      </p:sp>
      <p:sp>
        <p:nvSpPr>
          <p:cNvPr id="3" name="Textplatzhalter 2"/>
          <p:cNvSpPr>
            <a:spLocks noGrp="1"/>
          </p:cNvSpPr>
          <p:nvPr>
            <p:ph type="body" sz="quarter" idx="11"/>
          </p:nvPr>
        </p:nvSpPr>
        <p:spPr>
          <a:xfrm>
            <a:off x="539552" y="1556792"/>
            <a:ext cx="8064896" cy="792088"/>
          </a:xfrm>
        </p:spPr>
        <p:txBody>
          <a:bodyPr/>
          <a:lstStyle/>
          <a:p>
            <a:r>
              <a:rPr lang="de-DE" dirty="0"/>
              <a:t>Sprachlich optimierter Input auf der Ebene des Wortschatzes</a:t>
            </a:r>
          </a:p>
          <a:p>
            <a:endParaRPr lang="de-DE" dirty="0"/>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r>
              <a:rPr lang="de-DE" dirty="0" smtClean="0"/>
              <a:t>: Verbale Aspekte</a:t>
            </a:r>
            <a:endParaRPr lang="de-DE" dirty="0"/>
          </a:p>
        </p:txBody>
      </p:sp>
      <p:sp>
        <p:nvSpPr>
          <p:cNvPr id="5" name="Pfeil nach rechts 4"/>
          <p:cNvSpPr/>
          <p:nvPr/>
        </p:nvSpPr>
        <p:spPr bwMode="auto">
          <a:xfrm rot="5400000">
            <a:off x="3869922" y="4419110"/>
            <a:ext cx="612068" cy="36004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spTree>
    <p:extLst>
      <p:ext uri="{BB962C8B-B14F-4D97-AF65-F5344CB8AC3E}">
        <p14:creationId xmlns:p14="http://schemas.microsoft.com/office/powerpoint/2010/main" val="48887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636912"/>
            <a:ext cx="8064896" cy="3600400"/>
          </a:xfrm>
        </p:spPr>
        <p:txBody>
          <a:bodyPr/>
          <a:lstStyle/>
          <a:p>
            <a:pPr marL="0" indent="0">
              <a:buNone/>
            </a:pPr>
            <a:r>
              <a:rPr lang="de-DE" dirty="0" smtClean="0"/>
              <a:t>1. Verwendung </a:t>
            </a:r>
            <a:r>
              <a:rPr lang="de-DE" dirty="0"/>
              <a:t>von </a:t>
            </a:r>
            <a:r>
              <a:rPr lang="de-DE" b="1" dirty="0" smtClean="0"/>
              <a:t>Aktiv-Strukturen</a:t>
            </a:r>
            <a:r>
              <a:rPr lang="de-DE" dirty="0" smtClean="0"/>
              <a:t> </a:t>
            </a:r>
            <a:r>
              <a:rPr lang="de-DE" dirty="0"/>
              <a:t>statt </a:t>
            </a:r>
            <a:r>
              <a:rPr lang="de-DE" dirty="0" smtClean="0"/>
              <a:t>Passiv-Strukturen</a:t>
            </a:r>
          </a:p>
          <a:p>
            <a:pPr marL="0" indent="0">
              <a:buNone/>
            </a:pPr>
            <a:endParaRPr lang="de-DE" dirty="0"/>
          </a:p>
          <a:p>
            <a:pPr>
              <a:buFont typeface="Wingdings" panose="05000000000000000000" pitchFamily="2" charset="2"/>
              <a:buChar char="L"/>
            </a:pPr>
            <a:r>
              <a:rPr lang="de-DE" i="1" dirty="0" smtClean="0"/>
              <a:t>Pflanzenreste </a:t>
            </a:r>
            <a:r>
              <a:rPr lang="de-DE" i="1" dirty="0"/>
              <a:t>werden von Kleinlebewesen und Bakterien zu fruchtbarem Humus mit Mineralstoffen zersetzt</a:t>
            </a:r>
            <a:r>
              <a:rPr lang="de-DE" i="1" dirty="0" smtClean="0"/>
              <a:t>.</a:t>
            </a:r>
          </a:p>
          <a:p>
            <a:pPr marL="0" indent="0">
              <a:buNone/>
            </a:pPr>
            <a:r>
              <a:rPr lang="de-DE" dirty="0" smtClean="0"/>
              <a:t> </a:t>
            </a:r>
            <a:endParaRPr lang="de-DE" dirty="0"/>
          </a:p>
          <a:p>
            <a:pPr marL="0" indent="0">
              <a:buNone/>
            </a:pPr>
            <a:endParaRPr lang="de-DE" dirty="0"/>
          </a:p>
        </p:txBody>
      </p:sp>
      <p:sp>
        <p:nvSpPr>
          <p:cNvPr id="3" name="Textplatzhalter 2"/>
          <p:cNvSpPr>
            <a:spLocks noGrp="1"/>
          </p:cNvSpPr>
          <p:nvPr>
            <p:ph type="body" sz="quarter" idx="11"/>
          </p:nvPr>
        </p:nvSpPr>
        <p:spPr>
          <a:xfrm>
            <a:off x="539552" y="1556792"/>
            <a:ext cx="8064896" cy="792088"/>
          </a:xfrm>
        </p:spPr>
        <p:txBody>
          <a:bodyPr/>
          <a:lstStyle/>
          <a:p>
            <a:r>
              <a:rPr lang="de-DE" dirty="0"/>
              <a:t>Sprachlich optimierter Input auf der Ebene der Satzstrukturen</a:t>
            </a:r>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r>
              <a:rPr lang="de-DE" dirty="0"/>
              <a:t>: Verbale Aspekte</a:t>
            </a:r>
          </a:p>
        </p:txBody>
      </p:sp>
    </p:spTree>
    <p:extLst>
      <p:ext uri="{BB962C8B-B14F-4D97-AF65-F5344CB8AC3E}">
        <p14:creationId xmlns:p14="http://schemas.microsoft.com/office/powerpoint/2010/main" val="3380755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636912"/>
            <a:ext cx="8064896" cy="3600400"/>
          </a:xfrm>
        </p:spPr>
        <p:txBody>
          <a:bodyPr/>
          <a:lstStyle/>
          <a:p>
            <a:pPr marL="0" indent="0">
              <a:buNone/>
            </a:pPr>
            <a:r>
              <a:rPr lang="de-DE" dirty="0" smtClean="0"/>
              <a:t>1. Verwendung </a:t>
            </a:r>
            <a:r>
              <a:rPr lang="de-DE" dirty="0"/>
              <a:t>von </a:t>
            </a:r>
            <a:r>
              <a:rPr lang="de-DE" b="1" dirty="0" smtClean="0"/>
              <a:t>Aktiv-Strukturen</a:t>
            </a:r>
            <a:r>
              <a:rPr lang="de-DE" dirty="0" smtClean="0"/>
              <a:t> </a:t>
            </a:r>
            <a:r>
              <a:rPr lang="de-DE" dirty="0"/>
              <a:t>statt </a:t>
            </a:r>
            <a:r>
              <a:rPr lang="de-DE" dirty="0" smtClean="0"/>
              <a:t>Passiv-Strukturen</a:t>
            </a:r>
          </a:p>
          <a:p>
            <a:pPr marL="0" indent="0">
              <a:buNone/>
            </a:pPr>
            <a:endParaRPr lang="de-DE" dirty="0"/>
          </a:p>
          <a:p>
            <a:pPr>
              <a:buFont typeface="Wingdings" panose="05000000000000000000" pitchFamily="2" charset="2"/>
              <a:buChar char="L"/>
            </a:pPr>
            <a:r>
              <a:rPr lang="de-DE" i="1" dirty="0" smtClean="0"/>
              <a:t>Pflanzenreste </a:t>
            </a:r>
            <a:r>
              <a:rPr lang="de-DE" i="1" dirty="0"/>
              <a:t>werden von Kleinlebewesen und Bakterien zu fruchtbarem Humus mit Mineralstoffen zersetzt</a:t>
            </a:r>
            <a:r>
              <a:rPr lang="de-DE" i="1" dirty="0" smtClean="0"/>
              <a:t>.</a:t>
            </a:r>
          </a:p>
          <a:p>
            <a:pPr marL="0" indent="0">
              <a:buNone/>
            </a:pPr>
            <a:endParaRPr lang="de-DE" dirty="0"/>
          </a:p>
          <a:p>
            <a:pPr marL="0" indent="0">
              <a:buNone/>
            </a:pPr>
            <a:r>
              <a:rPr lang="de-DE" dirty="0">
                <a:sym typeface="Wingdings" panose="05000000000000000000" pitchFamily="2" charset="2"/>
              </a:rPr>
              <a:t></a:t>
            </a:r>
            <a:r>
              <a:rPr lang="de-DE" dirty="0"/>
              <a:t> </a:t>
            </a:r>
            <a:r>
              <a:rPr lang="de-DE" i="1" dirty="0"/>
              <a:t>Kleinlebewesen und Bakterien zersetzen Pflanzenreste zu fruchtbarem Humus mit Mineralstoffen.</a:t>
            </a:r>
            <a:endParaRPr lang="de-DE" dirty="0"/>
          </a:p>
          <a:p>
            <a:pPr marL="0" indent="0">
              <a:buNone/>
            </a:pPr>
            <a:r>
              <a:rPr lang="de-DE" dirty="0" smtClean="0"/>
              <a:t> </a:t>
            </a:r>
            <a:endParaRPr lang="de-DE" dirty="0"/>
          </a:p>
          <a:p>
            <a:pPr marL="0" indent="0">
              <a:buNone/>
            </a:pPr>
            <a:endParaRPr lang="de-DE" dirty="0"/>
          </a:p>
        </p:txBody>
      </p:sp>
      <p:sp>
        <p:nvSpPr>
          <p:cNvPr id="3" name="Textplatzhalter 2"/>
          <p:cNvSpPr>
            <a:spLocks noGrp="1"/>
          </p:cNvSpPr>
          <p:nvPr>
            <p:ph type="body" sz="quarter" idx="11"/>
          </p:nvPr>
        </p:nvSpPr>
        <p:spPr>
          <a:xfrm>
            <a:off x="539552" y="1556792"/>
            <a:ext cx="8064896" cy="792088"/>
          </a:xfrm>
        </p:spPr>
        <p:txBody>
          <a:bodyPr/>
          <a:lstStyle/>
          <a:p>
            <a:r>
              <a:rPr lang="de-DE" dirty="0"/>
              <a:t>Sprachlich optimierter Input auf der Ebene der Satzstrukturen</a:t>
            </a:r>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r>
              <a:rPr lang="de-DE" dirty="0"/>
              <a:t>: Verbale Aspekte</a:t>
            </a:r>
          </a:p>
        </p:txBody>
      </p:sp>
    </p:spTree>
    <p:extLst>
      <p:ext uri="{BB962C8B-B14F-4D97-AF65-F5344CB8AC3E}">
        <p14:creationId xmlns:p14="http://schemas.microsoft.com/office/powerpoint/2010/main" val="3051216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636912"/>
            <a:ext cx="8064896" cy="3600400"/>
          </a:xfrm>
        </p:spPr>
        <p:txBody>
          <a:bodyPr/>
          <a:lstStyle/>
          <a:p>
            <a:pPr marL="0" indent="0">
              <a:buNone/>
            </a:pPr>
            <a:r>
              <a:rPr lang="de-DE" dirty="0" smtClean="0"/>
              <a:t>2. Verwendung </a:t>
            </a:r>
            <a:r>
              <a:rPr lang="de-DE" dirty="0"/>
              <a:t>von </a:t>
            </a:r>
            <a:r>
              <a:rPr lang="de-DE" b="1" dirty="0" smtClean="0"/>
              <a:t>„einfachen“ Satzstrukturen </a:t>
            </a:r>
          </a:p>
          <a:p>
            <a:pPr marL="0" indent="0">
              <a:buNone/>
            </a:pPr>
            <a:endParaRPr lang="de-DE" dirty="0"/>
          </a:p>
          <a:p>
            <a:pPr marL="0" indent="0">
              <a:buNone/>
            </a:pPr>
            <a:r>
              <a:rPr lang="de-DE" dirty="0">
                <a:sym typeface="Wingdings" panose="05000000000000000000" pitchFamily="2" charset="2"/>
              </a:rPr>
              <a:t></a:t>
            </a:r>
            <a:r>
              <a:rPr lang="de-DE" dirty="0"/>
              <a:t> </a:t>
            </a:r>
            <a:r>
              <a:rPr lang="de-DE" i="1" dirty="0"/>
              <a:t>In der heutigen Stunde werden wir besprechen, dass der Absolutismus ein Wirtschaftssystem geprägt hat, durch das er versucht hat, möglichst großen Nutzen aus der Wirtschaftskraft des eigenen Landes zu ziehen, um so seine vielfältigen Ausgaben, besonders die auf den Gebieten der Repräsentation und des Krieges, zu bestreiten.</a:t>
            </a:r>
            <a:endParaRPr lang="de-DE" dirty="0"/>
          </a:p>
          <a:p>
            <a:pPr marL="0" indent="0">
              <a:buNone/>
            </a:pPr>
            <a:endParaRPr lang="de-DE" dirty="0"/>
          </a:p>
        </p:txBody>
      </p:sp>
      <p:sp>
        <p:nvSpPr>
          <p:cNvPr id="3" name="Textplatzhalter 2"/>
          <p:cNvSpPr>
            <a:spLocks noGrp="1"/>
          </p:cNvSpPr>
          <p:nvPr>
            <p:ph type="body" sz="quarter" idx="11"/>
          </p:nvPr>
        </p:nvSpPr>
        <p:spPr>
          <a:xfrm>
            <a:off x="539552" y="1556792"/>
            <a:ext cx="8064896" cy="792088"/>
          </a:xfrm>
        </p:spPr>
        <p:txBody>
          <a:bodyPr/>
          <a:lstStyle/>
          <a:p>
            <a:r>
              <a:rPr lang="de-DE" dirty="0"/>
              <a:t>Sprachlich optimierter Input auf der Ebene der Satzstrukturen</a:t>
            </a:r>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r>
              <a:rPr lang="de-DE" dirty="0"/>
              <a:t>: Verbale Aspekte</a:t>
            </a:r>
          </a:p>
        </p:txBody>
      </p:sp>
    </p:spTree>
    <p:extLst>
      <p:ext uri="{BB962C8B-B14F-4D97-AF65-F5344CB8AC3E}">
        <p14:creationId xmlns:p14="http://schemas.microsoft.com/office/powerpoint/2010/main" val="485055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636912"/>
            <a:ext cx="8064896" cy="3600400"/>
          </a:xfrm>
        </p:spPr>
        <p:txBody>
          <a:bodyPr/>
          <a:lstStyle/>
          <a:p>
            <a:pPr marL="0" indent="0">
              <a:buNone/>
            </a:pPr>
            <a:r>
              <a:rPr lang="de-DE" dirty="0" smtClean="0"/>
              <a:t>2. Verwendung </a:t>
            </a:r>
            <a:r>
              <a:rPr lang="de-DE" dirty="0"/>
              <a:t>von </a:t>
            </a:r>
            <a:r>
              <a:rPr lang="de-DE" b="1" dirty="0" smtClean="0"/>
              <a:t>„einfachen“ Satzstrukturen </a:t>
            </a:r>
          </a:p>
          <a:p>
            <a:pPr marL="0" indent="0">
              <a:buNone/>
            </a:pPr>
            <a:endParaRPr lang="de-DE" dirty="0"/>
          </a:p>
          <a:p>
            <a:pPr marL="0" indent="0">
              <a:buNone/>
            </a:pPr>
            <a:r>
              <a:rPr lang="de-DE" dirty="0" smtClean="0">
                <a:sym typeface="Wingdings" panose="05000000000000000000" pitchFamily="2" charset="2"/>
              </a:rPr>
              <a:t></a:t>
            </a:r>
            <a:r>
              <a:rPr lang="de-DE" dirty="0" smtClean="0"/>
              <a:t> </a:t>
            </a:r>
            <a:r>
              <a:rPr lang="de-DE" i="1" dirty="0"/>
              <a:t>Das Thema der heutigen Stunde ist der Absolutismus.  Der Absolutismus prägte ein Wirtschaftssystem. Der Absolutismus nahm nämlich großen Einfluss auf das Wirtschaftssystem. Der Absolutismus versuchte durch das Wirtschaftssystem möglichst großen Nutzen zu erzielen. Die Wirtschaftskraft, ein wichtiger Motor, half dem Absolutismus seine vielfältigen Ausgaben zu bestreiten. </a:t>
            </a:r>
            <a:endParaRPr lang="de-DE" dirty="0"/>
          </a:p>
        </p:txBody>
      </p:sp>
      <p:sp>
        <p:nvSpPr>
          <p:cNvPr id="3" name="Textplatzhalter 2"/>
          <p:cNvSpPr>
            <a:spLocks noGrp="1"/>
          </p:cNvSpPr>
          <p:nvPr>
            <p:ph type="body" sz="quarter" idx="11"/>
          </p:nvPr>
        </p:nvSpPr>
        <p:spPr>
          <a:xfrm>
            <a:off x="539552" y="1556792"/>
            <a:ext cx="8064896" cy="792088"/>
          </a:xfrm>
        </p:spPr>
        <p:txBody>
          <a:bodyPr/>
          <a:lstStyle/>
          <a:p>
            <a:r>
              <a:rPr lang="de-DE" dirty="0"/>
              <a:t>Sprachlich optimierter Input auf der Ebene der Satzstrukturen</a:t>
            </a:r>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r>
              <a:rPr lang="de-DE" dirty="0"/>
              <a:t>: Verbale Aspekte</a:t>
            </a:r>
          </a:p>
        </p:txBody>
      </p:sp>
    </p:spTree>
    <p:extLst>
      <p:ext uri="{BB962C8B-B14F-4D97-AF65-F5344CB8AC3E}">
        <p14:creationId xmlns:p14="http://schemas.microsoft.com/office/powerpoint/2010/main" val="8876102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636912"/>
            <a:ext cx="8064896" cy="3600400"/>
          </a:xfrm>
        </p:spPr>
        <p:txBody>
          <a:bodyPr/>
          <a:lstStyle/>
          <a:p>
            <a:pPr marL="0" indent="0">
              <a:buNone/>
            </a:pPr>
            <a:r>
              <a:rPr lang="de-DE" dirty="0" smtClean="0"/>
              <a:t>3. </a:t>
            </a:r>
            <a:r>
              <a:rPr lang="de-DE" dirty="0"/>
              <a:t>Einhalten der </a:t>
            </a:r>
            <a:r>
              <a:rPr lang="de-DE" b="1" dirty="0" smtClean="0"/>
              <a:t>Ereignisreihenfolge</a:t>
            </a:r>
          </a:p>
          <a:p>
            <a:pPr marL="0" indent="0">
              <a:buNone/>
            </a:pPr>
            <a:endParaRPr lang="de-DE" dirty="0">
              <a:sym typeface="Wingdings" panose="05000000000000000000" pitchFamily="2" charset="2"/>
            </a:endParaRPr>
          </a:p>
          <a:p>
            <a:pPr marL="0" indent="0">
              <a:buNone/>
            </a:pPr>
            <a:r>
              <a:rPr lang="de-DE" dirty="0" smtClean="0">
                <a:sym typeface="Wingdings" panose="05000000000000000000" pitchFamily="2" charset="2"/>
              </a:rPr>
              <a:t></a:t>
            </a:r>
            <a:r>
              <a:rPr lang="de-DE" dirty="0" smtClean="0"/>
              <a:t> </a:t>
            </a:r>
            <a:r>
              <a:rPr lang="de-DE" i="1" dirty="0"/>
              <a:t>Bevor du den Text zusammenfasst, liest du den Text und markierst wichtige Wörter, welche dir für die stichpunktartige Zusammenfassung helfen.</a:t>
            </a:r>
            <a:endParaRPr lang="de-DE" dirty="0"/>
          </a:p>
          <a:p>
            <a:pPr marL="0" indent="0">
              <a:buNone/>
            </a:pPr>
            <a:endParaRPr lang="de-DE" dirty="0" smtClean="0">
              <a:sym typeface="Wingdings" panose="05000000000000000000" pitchFamily="2" charset="2"/>
            </a:endParaRPr>
          </a:p>
          <a:p>
            <a:pPr marL="0" indent="0">
              <a:buNone/>
            </a:pPr>
            <a:endParaRPr lang="de-DE" dirty="0"/>
          </a:p>
        </p:txBody>
      </p:sp>
      <p:sp>
        <p:nvSpPr>
          <p:cNvPr id="3" name="Textplatzhalter 2"/>
          <p:cNvSpPr>
            <a:spLocks noGrp="1"/>
          </p:cNvSpPr>
          <p:nvPr>
            <p:ph type="body" sz="quarter" idx="11"/>
          </p:nvPr>
        </p:nvSpPr>
        <p:spPr>
          <a:xfrm>
            <a:off x="539552" y="1556792"/>
            <a:ext cx="8064896" cy="792088"/>
          </a:xfrm>
        </p:spPr>
        <p:txBody>
          <a:bodyPr/>
          <a:lstStyle/>
          <a:p>
            <a:r>
              <a:rPr lang="de-DE" dirty="0"/>
              <a:t>Sprachlich optimierter Input auf der Ebene der Satzstrukturen</a:t>
            </a:r>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r>
              <a:rPr lang="de-DE" dirty="0"/>
              <a:t>: Verbale Aspekte</a:t>
            </a:r>
          </a:p>
        </p:txBody>
      </p:sp>
    </p:spTree>
    <p:extLst>
      <p:ext uri="{BB962C8B-B14F-4D97-AF65-F5344CB8AC3E}">
        <p14:creationId xmlns:p14="http://schemas.microsoft.com/office/powerpoint/2010/main" val="1056521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636912"/>
            <a:ext cx="8064896" cy="3600400"/>
          </a:xfrm>
        </p:spPr>
        <p:txBody>
          <a:bodyPr/>
          <a:lstStyle/>
          <a:p>
            <a:pPr marL="0" indent="0">
              <a:buNone/>
            </a:pPr>
            <a:r>
              <a:rPr lang="de-DE" dirty="0" smtClean="0"/>
              <a:t>3. </a:t>
            </a:r>
            <a:r>
              <a:rPr lang="de-DE" dirty="0"/>
              <a:t>Einhalten der </a:t>
            </a:r>
            <a:r>
              <a:rPr lang="de-DE" b="1" dirty="0" smtClean="0"/>
              <a:t>Ereignisreihenfolge</a:t>
            </a:r>
          </a:p>
          <a:p>
            <a:pPr marL="0" indent="0">
              <a:buNone/>
            </a:pPr>
            <a:endParaRPr lang="de-DE" dirty="0"/>
          </a:p>
          <a:p>
            <a:pPr marL="0" indent="0">
              <a:buNone/>
            </a:pPr>
            <a:r>
              <a:rPr lang="de-DE" dirty="0" smtClean="0">
                <a:sym typeface="Wingdings" panose="05000000000000000000" pitchFamily="2" charset="2"/>
              </a:rPr>
              <a:t></a:t>
            </a:r>
            <a:r>
              <a:rPr lang="de-DE" dirty="0" smtClean="0"/>
              <a:t> </a:t>
            </a:r>
            <a:r>
              <a:rPr lang="de-DE" i="1" dirty="0"/>
              <a:t>Bevor du den Text zusammenfasst, liest du den Text und markierst wichtige Wörter, welche dir für die stichpunktartige Zusammenfassung helfen.</a:t>
            </a:r>
            <a:endParaRPr lang="de-DE" dirty="0"/>
          </a:p>
          <a:p>
            <a:pPr marL="0" indent="0">
              <a:buNone/>
            </a:pPr>
            <a:endParaRPr lang="de-DE" dirty="0" smtClean="0">
              <a:sym typeface="Wingdings" panose="05000000000000000000" pitchFamily="2" charset="2"/>
            </a:endParaRPr>
          </a:p>
          <a:p>
            <a:pPr marL="0" indent="0">
              <a:buNone/>
            </a:pPr>
            <a:r>
              <a:rPr lang="de-DE" dirty="0" smtClean="0">
                <a:sym typeface="Wingdings" panose="05000000000000000000" pitchFamily="2" charset="2"/>
              </a:rPr>
              <a:t></a:t>
            </a:r>
            <a:r>
              <a:rPr lang="de-DE" dirty="0" smtClean="0"/>
              <a:t> </a:t>
            </a:r>
            <a:r>
              <a:rPr lang="de-DE" i="1" dirty="0"/>
              <a:t>Zuerst liest du den Text. Dann markierst du wichtige Wörter. Am Ende fasst du den Text mithilfe der Schlüsselwörter in Stichpunkten zusammen.</a:t>
            </a:r>
            <a:endParaRPr lang="de-DE" dirty="0"/>
          </a:p>
          <a:p>
            <a:pPr marL="0" indent="0">
              <a:buNone/>
            </a:pPr>
            <a:endParaRPr lang="de-DE" dirty="0"/>
          </a:p>
        </p:txBody>
      </p:sp>
      <p:sp>
        <p:nvSpPr>
          <p:cNvPr id="3" name="Textplatzhalter 2"/>
          <p:cNvSpPr>
            <a:spLocks noGrp="1"/>
          </p:cNvSpPr>
          <p:nvPr>
            <p:ph type="body" sz="quarter" idx="11"/>
          </p:nvPr>
        </p:nvSpPr>
        <p:spPr>
          <a:xfrm>
            <a:off x="539552" y="1556792"/>
            <a:ext cx="8064896" cy="792088"/>
          </a:xfrm>
        </p:spPr>
        <p:txBody>
          <a:bodyPr/>
          <a:lstStyle/>
          <a:p>
            <a:r>
              <a:rPr lang="de-DE" dirty="0"/>
              <a:t>Sprachlich optimierter Input auf der Ebene der Satzstrukturen</a:t>
            </a:r>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r>
              <a:rPr lang="de-DE" dirty="0"/>
              <a:t>: Verbale Aspekte</a:t>
            </a:r>
          </a:p>
        </p:txBody>
      </p:sp>
    </p:spTree>
    <p:extLst>
      <p:ext uri="{BB962C8B-B14F-4D97-AF65-F5344CB8AC3E}">
        <p14:creationId xmlns:p14="http://schemas.microsoft.com/office/powerpoint/2010/main" val="36639968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636912"/>
            <a:ext cx="8064896" cy="3600400"/>
          </a:xfrm>
        </p:spPr>
        <p:txBody>
          <a:bodyPr/>
          <a:lstStyle/>
          <a:p>
            <a:pPr marL="0" indent="0">
              <a:buNone/>
            </a:pPr>
            <a:r>
              <a:rPr lang="de-DE" dirty="0" smtClean="0"/>
              <a:t>Das Herstellen </a:t>
            </a:r>
            <a:r>
              <a:rPr lang="de-DE" dirty="0"/>
              <a:t>von </a:t>
            </a:r>
            <a:r>
              <a:rPr lang="de-DE" b="1" dirty="0"/>
              <a:t>Blickkontakt</a:t>
            </a:r>
            <a:r>
              <a:rPr lang="de-DE" dirty="0"/>
              <a:t> zur Aufmerksamkeitssicherung </a:t>
            </a:r>
            <a:r>
              <a:rPr lang="de-DE" dirty="0" smtClean="0"/>
              <a:t>geht jeder Äußerung der Lehrkraft voraus, da </a:t>
            </a:r>
            <a:r>
              <a:rPr lang="de-DE" dirty="0"/>
              <a:t>sprachlich beeinträchtigte Schülerinnen und Schüler häufig Schwierigkeiten haben ihre Aufmerksamkeit zu fokussieren. </a:t>
            </a:r>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r>
              <a:rPr lang="de-DE" sz="800" dirty="0" smtClean="0"/>
              <a:t>                                                   Bildquelle entnommen am 26.2.2019 https</a:t>
            </a:r>
            <a:r>
              <a:rPr lang="de-DE" sz="800" dirty="0"/>
              <a:t>://thumbs.dreamstime.com/t/abgelenkter-student-der-eine-papierfl%C3%A4che-wirft-54702403.jpg</a:t>
            </a:r>
          </a:p>
        </p:txBody>
      </p:sp>
      <p:sp>
        <p:nvSpPr>
          <p:cNvPr id="3" name="Textplatzhalter 2"/>
          <p:cNvSpPr>
            <a:spLocks noGrp="1"/>
          </p:cNvSpPr>
          <p:nvPr>
            <p:ph type="body" sz="quarter" idx="11"/>
          </p:nvPr>
        </p:nvSpPr>
        <p:spPr>
          <a:xfrm>
            <a:off x="539552" y="1556792"/>
            <a:ext cx="8064896" cy="504056"/>
          </a:xfrm>
        </p:spPr>
        <p:txBody>
          <a:bodyPr/>
          <a:lstStyle/>
          <a:p>
            <a:r>
              <a:rPr lang="de-DE" sz="2600" dirty="0" smtClean="0"/>
              <a:t>Nonverbale </a:t>
            </a:r>
            <a:r>
              <a:rPr lang="de-DE" sz="2600" dirty="0"/>
              <a:t>Aspekte </a:t>
            </a:r>
          </a:p>
          <a:p>
            <a:endParaRPr lang="de-DE" dirty="0"/>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endParaRPr lang="de-DE"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2348" y="4205312"/>
            <a:ext cx="2832100" cy="2032000"/>
          </a:xfrm>
          <a:prstGeom prst="rect">
            <a:avLst/>
          </a:prstGeom>
        </p:spPr>
      </p:pic>
    </p:spTree>
    <p:extLst>
      <p:ext uri="{BB962C8B-B14F-4D97-AF65-F5344CB8AC3E}">
        <p14:creationId xmlns:p14="http://schemas.microsoft.com/office/powerpoint/2010/main" val="19945185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0008" y="2204864"/>
            <a:ext cx="2313992" cy="3085323"/>
          </a:xfrm>
          <a:prstGeom prst="rect">
            <a:avLst/>
          </a:prstGeom>
        </p:spPr>
      </p:pic>
      <p:sp>
        <p:nvSpPr>
          <p:cNvPr id="2" name="Inhaltsplatzhalter 1"/>
          <p:cNvSpPr>
            <a:spLocks noGrp="1"/>
          </p:cNvSpPr>
          <p:nvPr>
            <p:ph sz="quarter" idx="10"/>
          </p:nvPr>
        </p:nvSpPr>
        <p:spPr>
          <a:xfrm>
            <a:off x="251520" y="2204864"/>
            <a:ext cx="8892480" cy="3600400"/>
          </a:xfrm>
        </p:spPr>
        <p:txBody>
          <a:bodyPr/>
          <a:lstStyle/>
          <a:p>
            <a:pPr>
              <a:lnSpc>
                <a:spcPct val="150000"/>
              </a:lnSpc>
            </a:pPr>
            <a:r>
              <a:rPr lang="de-DE" dirty="0" smtClean="0"/>
              <a:t>bewusster </a:t>
            </a:r>
            <a:r>
              <a:rPr lang="de-DE" dirty="0"/>
              <a:t>Einsatz von </a:t>
            </a:r>
            <a:r>
              <a:rPr lang="de-DE" b="1" dirty="0"/>
              <a:t>Gestik und Mimik </a:t>
            </a:r>
          </a:p>
          <a:p>
            <a:pPr>
              <a:lnSpc>
                <a:spcPct val="150000"/>
              </a:lnSpc>
            </a:pPr>
            <a:r>
              <a:rPr lang="de-DE" dirty="0" smtClean="0"/>
              <a:t>angemessenes </a:t>
            </a:r>
            <a:r>
              <a:rPr lang="de-DE" b="1" dirty="0"/>
              <a:t>Raum- und </a:t>
            </a:r>
            <a:r>
              <a:rPr lang="de-DE" b="1" dirty="0" smtClean="0"/>
              <a:t>Distanzverhalten</a:t>
            </a:r>
            <a:r>
              <a:rPr lang="de-DE" b="1" dirty="0"/>
              <a:t> </a:t>
            </a:r>
            <a:endParaRPr lang="de-DE" b="1" dirty="0" smtClean="0"/>
          </a:p>
          <a:p>
            <a:pPr>
              <a:lnSpc>
                <a:spcPct val="150000"/>
              </a:lnSpc>
            </a:pPr>
            <a:r>
              <a:rPr lang="de-DE" b="1" dirty="0" smtClean="0"/>
              <a:t>sprachhandlungsbegleitende Gesten</a:t>
            </a:r>
          </a:p>
          <a:p>
            <a:pPr>
              <a:lnSpc>
                <a:spcPct val="150000"/>
              </a:lnSpc>
            </a:pPr>
            <a:r>
              <a:rPr lang="de-DE" b="1" dirty="0" smtClean="0"/>
              <a:t>bewusster </a:t>
            </a:r>
            <a:r>
              <a:rPr lang="de-DE" b="1" dirty="0"/>
              <a:t>Platzwechsel </a:t>
            </a:r>
            <a:r>
              <a:rPr lang="de-DE" b="1" dirty="0" smtClean="0"/>
              <a:t> </a:t>
            </a:r>
            <a:r>
              <a:rPr lang="de-DE" dirty="0" smtClean="0"/>
              <a:t>im Raum</a:t>
            </a:r>
          </a:p>
          <a:p>
            <a:pPr marL="0" indent="0">
              <a:lnSpc>
                <a:spcPct val="150000"/>
              </a:lnSpc>
              <a:buNone/>
            </a:pPr>
            <a:endParaRPr lang="de-DE" sz="800" dirty="0" smtClean="0"/>
          </a:p>
          <a:p>
            <a:pPr marL="0" indent="0">
              <a:lnSpc>
                <a:spcPct val="150000"/>
              </a:lnSpc>
              <a:buNone/>
            </a:pPr>
            <a:endParaRPr lang="de-DE" sz="800" dirty="0"/>
          </a:p>
          <a:p>
            <a:pPr marL="0" indent="0">
              <a:lnSpc>
                <a:spcPct val="150000"/>
              </a:lnSpc>
              <a:buNone/>
            </a:pPr>
            <a:endParaRPr lang="de-DE" sz="800" dirty="0"/>
          </a:p>
          <a:p>
            <a:pPr marL="0" indent="0">
              <a:lnSpc>
                <a:spcPct val="150000"/>
              </a:lnSpc>
              <a:buNone/>
            </a:pPr>
            <a:r>
              <a:rPr lang="de-DE" sz="800" dirty="0" smtClean="0"/>
              <a:t>Bildquelle entnommen am: 26.2.2019 https</a:t>
            </a:r>
            <a:r>
              <a:rPr lang="de-DE" sz="800" dirty="0"/>
              <a:t>://previews.123rf.com/images/harunatsukobo/harunatsukobo1505/harunatsukobo150500004/39771036-frauen-die-im-b%C3%BCro-sechs-arten-von-gestik-und-mimik.jpg</a:t>
            </a:r>
            <a:endParaRPr lang="de-DE" sz="800" dirty="0" smtClean="0"/>
          </a:p>
          <a:p>
            <a:pPr>
              <a:lnSpc>
                <a:spcPct val="150000"/>
              </a:lnSpc>
            </a:pPr>
            <a:endParaRPr lang="de-DE" dirty="0" smtClean="0"/>
          </a:p>
          <a:p>
            <a:pPr>
              <a:lnSpc>
                <a:spcPct val="150000"/>
              </a:lnSpc>
            </a:pPr>
            <a:endParaRPr lang="de-DE" dirty="0"/>
          </a:p>
        </p:txBody>
      </p:sp>
      <p:sp>
        <p:nvSpPr>
          <p:cNvPr id="3" name="Textplatzhalter 2"/>
          <p:cNvSpPr>
            <a:spLocks noGrp="1"/>
          </p:cNvSpPr>
          <p:nvPr>
            <p:ph type="body" sz="quarter" idx="11"/>
          </p:nvPr>
        </p:nvSpPr>
        <p:spPr>
          <a:xfrm>
            <a:off x="539552" y="1556792"/>
            <a:ext cx="8064896" cy="504056"/>
          </a:xfrm>
        </p:spPr>
        <p:txBody>
          <a:bodyPr/>
          <a:lstStyle/>
          <a:p>
            <a:r>
              <a:rPr lang="de-DE" dirty="0" smtClean="0"/>
              <a:t>Kennzeichen</a:t>
            </a:r>
            <a:endParaRPr lang="de-DE" dirty="0"/>
          </a:p>
          <a:p>
            <a:endParaRPr lang="de-DE" dirty="0"/>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r>
              <a:rPr lang="de-DE" dirty="0"/>
              <a:t>: </a:t>
            </a:r>
            <a:r>
              <a:rPr lang="de-DE" dirty="0" smtClean="0"/>
              <a:t>Nonverbale </a:t>
            </a:r>
            <a:r>
              <a:rPr lang="de-DE" dirty="0"/>
              <a:t>Aspekte</a:t>
            </a:r>
          </a:p>
        </p:txBody>
      </p:sp>
    </p:spTree>
    <p:extLst>
      <p:ext uri="{BB962C8B-B14F-4D97-AF65-F5344CB8AC3E}">
        <p14:creationId xmlns:p14="http://schemas.microsoft.com/office/powerpoint/2010/main" val="16982322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204864"/>
            <a:ext cx="8280920" cy="3888432"/>
          </a:xfrm>
        </p:spPr>
        <p:txBody>
          <a:bodyPr/>
          <a:lstStyle/>
          <a:p>
            <a:pPr>
              <a:buFont typeface="Arial" panose="020B0604020202020204" pitchFamily="34" charset="0"/>
              <a:buChar char="•"/>
            </a:pPr>
            <a:r>
              <a:rPr lang="de-DE" dirty="0" smtClean="0"/>
              <a:t>Variation des </a:t>
            </a:r>
            <a:r>
              <a:rPr lang="de-DE" b="1" dirty="0" smtClean="0"/>
              <a:t>Sprechtempos </a:t>
            </a:r>
            <a:r>
              <a:rPr lang="de-DE" b="1" dirty="0"/>
              <a:t>und </a:t>
            </a:r>
            <a:r>
              <a:rPr lang="de-DE" b="1" dirty="0" smtClean="0"/>
              <a:t>– </a:t>
            </a:r>
            <a:r>
              <a:rPr lang="de-DE" b="1" dirty="0" err="1" smtClean="0"/>
              <a:t>melodie</a:t>
            </a:r>
            <a:r>
              <a:rPr lang="de-DE" b="1" dirty="0" smtClean="0"/>
              <a:t> </a:t>
            </a:r>
            <a:r>
              <a:rPr lang="de-DE" dirty="0" smtClean="0"/>
              <a:t>um die </a:t>
            </a:r>
            <a:r>
              <a:rPr lang="de-DE" dirty="0"/>
              <a:t>Zuhörbereitschaft der Schülerinnen und Schüler </a:t>
            </a:r>
            <a:r>
              <a:rPr lang="de-DE" dirty="0" smtClean="0"/>
              <a:t>zu erhöhen</a:t>
            </a:r>
            <a:endParaRPr lang="de-DE" dirty="0"/>
          </a:p>
          <a:p>
            <a:pPr>
              <a:buFont typeface="Arial" panose="020B0604020202020204" pitchFamily="34" charset="0"/>
              <a:buChar char="•"/>
            </a:pPr>
            <a:r>
              <a:rPr lang="de-DE" dirty="0" smtClean="0"/>
              <a:t>prosodisch </a:t>
            </a:r>
            <a:r>
              <a:rPr lang="de-DE" b="1" dirty="0"/>
              <a:t>abwechslungsreiches Sprechen</a:t>
            </a:r>
            <a:r>
              <a:rPr lang="de-DE" dirty="0"/>
              <a:t> </a:t>
            </a:r>
            <a:r>
              <a:rPr lang="de-DE" dirty="0" smtClean="0"/>
              <a:t>lenkt die Aufmerksamkeit auf wesentliche Inhalte</a:t>
            </a:r>
            <a:endParaRPr lang="de-DE" dirty="0"/>
          </a:p>
          <a:p>
            <a:pPr>
              <a:buFont typeface="Arial" panose="020B0604020202020204" pitchFamily="34" charset="0"/>
              <a:buChar char="•"/>
            </a:pPr>
            <a:r>
              <a:rPr lang="de-DE" dirty="0" smtClean="0"/>
              <a:t>gezielte </a:t>
            </a:r>
            <a:r>
              <a:rPr lang="de-DE" b="1" dirty="0"/>
              <a:t>Betonungen und Pausen </a:t>
            </a:r>
            <a:r>
              <a:rPr lang="de-DE" dirty="0"/>
              <a:t>können im Sprechfluss wichtige Elemente </a:t>
            </a:r>
            <a:r>
              <a:rPr lang="de-DE" dirty="0" smtClean="0"/>
              <a:t>herausstellen</a:t>
            </a:r>
            <a:r>
              <a:rPr lang="de-DE" dirty="0"/>
              <a:t> </a:t>
            </a:r>
            <a:r>
              <a:rPr lang="de-DE" dirty="0" smtClean="0"/>
              <a:t>und </a:t>
            </a:r>
            <a:r>
              <a:rPr lang="de-DE" dirty="0"/>
              <a:t>dienen der Förderung des </a:t>
            </a:r>
            <a:r>
              <a:rPr lang="de-DE" dirty="0" smtClean="0"/>
              <a:t>inneren</a:t>
            </a:r>
            <a:r>
              <a:rPr lang="de-DE" dirty="0"/>
              <a:t> </a:t>
            </a:r>
            <a:r>
              <a:rPr lang="de-DE" dirty="0" smtClean="0"/>
              <a:t>Mitdenkens und </a:t>
            </a:r>
            <a:r>
              <a:rPr lang="de-DE" dirty="0"/>
              <a:t>ermöglichen </a:t>
            </a:r>
            <a:r>
              <a:rPr lang="de-DE" dirty="0" smtClean="0"/>
              <a:t>das </a:t>
            </a:r>
            <a:r>
              <a:rPr lang="de-DE" dirty="0"/>
              <a:t>Gehörte </a:t>
            </a:r>
            <a:r>
              <a:rPr lang="de-DE" dirty="0" smtClean="0"/>
              <a:t>zu</a:t>
            </a:r>
            <a:r>
              <a:rPr lang="de-DE" dirty="0"/>
              <a:t> </a:t>
            </a:r>
            <a:r>
              <a:rPr lang="de-DE" dirty="0" smtClean="0"/>
              <a:t>verarbeiten</a:t>
            </a:r>
            <a:endParaRPr lang="de-DE" dirty="0"/>
          </a:p>
        </p:txBody>
      </p:sp>
      <p:sp>
        <p:nvSpPr>
          <p:cNvPr id="3" name="Textplatzhalter 2"/>
          <p:cNvSpPr>
            <a:spLocks noGrp="1"/>
          </p:cNvSpPr>
          <p:nvPr>
            <p:ph type="body" sz="quarter" idx="11"/>
          </p:nvPr>
        </p:nvSpPr>
        <p:spPr>
          <a:xfrm>
            <a:off x="539552" y="1556792"/>
            <a:ext cx="8064896" cy="504056"/>
          </a:xfrm>
        </p:spPr>
        <p:txBody>
          <a:bodyPr/>
          <a:lstStyle/>
          <a:p>
            <a:r>
              <a:rPr lang="de-DE" sz="2600" dirty="0" smtClean="0"/>
              <a:t>Paraverbale </a:t>
            </a:r>
            <a:r>
              <a:rPr lang="de-DE" sz="2600" dirty="0"/>
              <a:t>Aspekte </a:t>
            </a:r>
          </a:p>
        </p:txBody>
      </p:sp>
      <p:sp>
        <p:nvSpPr>
          <p:cNvPr id="4" name="Titel 3"/>
          <p:cNvSpPr>
            <a:spLocks noGrp="1"/>
          </p:cNvSpPr>
          <p:nvPr>
            <p:ph type="title"/>
          </p:nvPr>
        </p:nvSpPr>
        <p:spPr/>
        <p:txBody>
          <a:bodyPr/>
          <a:lstStyle/>
          <a:p>
            <a:r>
              <a:rPr lang="de-DE" dirty="0"/>
              <a:t>Allgemeine Aspekte einer sprachförderlichen </a:t>
            </a:r>
            <a:r>
              <a:rPr lang="de-DE" dirty="0" smtClean="0"/>
              <a:t>Lehrer*</a:t>
            </a:r>
            <a:r>
              <a:rPr lang="de-DE" dirty="0" err="1" smtClean="0"/>
              <a:t>innensprache</a:t>
            </a:r>
            <a:endParaRPr lang="de-DE" dirty="0"/>
          </a:p>
        </p:txBody>
      </p:sp>
    </p:spTree>
    <p:extLst>
      <p:ext uri="{BB962C8B-B14F-4D97-AF65-F5344CB8AC3E}">
        <p14:creationId xmlns:p14="http://schemas.microsoft.com/office/powerpoint/2010/main" val="10803315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sz="quarter" idx="10"/>
            <p:extLst>
              <p:ext uri="{D42A27DB-BD31-4B8C-83A1-F6EECF244321}">
                <p14:modId xmlns:p14="http://schemas.microsoft.com/office/powerpoint/2010/main" val="3030593782"/>
              </p:ext>
            </p:extLst>
          </p:nvPr>
        </p:nvGraphicFramePr>
        <p:xfrm>
          <a:off x="262271" y="2481434"/>
          <a:ext cx="8280400" cy="3887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platzhalter 2"/>
          <p:cNvSpPr>
            <a:spLocks noGrp="1"/>
          </p:cNvSpPr>
          <p:nvPr>
            <p:ph type="body" sz="quarter" idx="11"/>
          </p:nvPr>
        </p:nvSpPr>
        <p:spPr>
          <a:xfrm>
            <a:off x="370023" y="1415684"/>
            <a:ext cx="8064896" cy="479836"/>
          </a:xfrm>
        </p:spPr>
        <p:txBody>
          <a:bodyPr/>
          <a:lstStyle/>
          <a:p>
            <a:r>
              <a:rPr lang="de-DE" sz="2600" dirty="0" smtClean="0"/>
              <a:t>Modellierungstechniken</a:t>
            </a:r>
            <a:endParaRPr lang="de-DE" sz="2600" dirty="0"/>
          </a:p>
          <a:p>
            <a:endParaRPr lang="de-DE" dirty="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endParaRPr lang="de-DE" dirty="0"/>
          </a:p>
        </p:txBody>
      </p:sp>
      <p:sp>
        <p:nvSpPr>
          <p:cNvPr id="7" name="Nach unten gekrümmter Pfeil 6"/>
          <p:cNvSpPr/>
          <p:nvPr/>
        </p:nvSpPr>
        <p:spPr bwMode="auto">
          <a:xfrm>
            <a:off x="6732240" y="3284984"/>
            <a:ext cx="1512168" cy="864096"/>
          </a:xfrm>
          <a:prstGeom prst="curved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sp>
        <p:nvSpPr>
          <p:cNvPr id="8" name="Nach oben gekrümmter Pfeil 7"/>
          <p:cNvSpPr/>
          <p:nvPr/>
        </p:nvSpPr>
        <p:spPr bwMode="auto">
          <a:xfrm rot="10800000">
            <a:off x="899592" y="3284984"/>
            <a:ext cx="1440160" cy="864096"/>
          </a:xfrm>
          <a:prstGeom prst="curved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spTree>
    <p:extLst>
      <p:ext uri="{BB962C8B-B14F-4D97-AF65-F5344CB8AC3E}">
        <p14:creationId xmlns:p14="http://schemas.microsoft.com/office/powerpoint/2010/main" val="9899870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p:txBody>
          <a:bodyPr/>
          <a:lstStyle/>
          <a:p>
            <a:pPr marL="0" indent="0">
              <a:buNone/>
            </a:pPr>
            <a:r>
              <a:rPr lang="de-DE" b="1" dirty="0" err="1" smtClean="0"/>
              <a:t>Zielwort</a:t>
            </a:r>
            <a:r>
              <a:rPr lang="de-DE" b="1" dirty="0" smtClean="0"/>
              <a:t> </a:t>
            </a:r>
            <a:r>
              <a:rPr lang="de-DE" b="1" dirty="0"/>
              <a:t>oder </a:t>
            </a:r>
            <a:r>
              <a:rPr lang="de-DE" b="1" dirty="0" smtClean="0"/>
              <a:t>Satzstruktur </a:t>
            </a:r>
            <a:r>
              <a:rPr lang="de-DE" dirty="0" smtClean="0"/>
              <a:t>wird </a:t>
            </a:r>
            <a:r>
              <a:rPr lang="de-DE" b="1" dirty="0" smtClean="0"/>
              <a:t>hochfrequent </a:t>
            </a:r>
            <a:r>
              <a:rPr lang="de-DE" dirty="0"/>
              <a:t>von der Lehrkraft verwendet, um diese in den Aufmerksamkeitsfokus </a:t>
            </a:r>
            <a:r>
              <a:rPr lang="de-DE" dirty="0" smtClean="0"/>
              <a:t>der </a:t>
            </a:r>
            <a:r>
              <a:rPr lang="de-DE" dirty="0"/>
              <a:t>Lernenden zu stellen und damit deren rezeptive Verarbeitung zu </a:t>
            </a:r>
            <a:r>
              <a:rPr lang="de-DE" dirty="0" smtClean="0"/>
              <a:t>unterstützen.</a:t>
            </a:r>
          </a:p>
          <a:p>
            <a:pPr marL="0" indent="0">
              <a:buNone/>
            </a:pPr>
            <a:endParaRPr lang="de-DE" dirty="0" smtClean="0"/>
          </a:p>
          <a:p>
            <a:pPr marL="0" indent="0">
              <a:buNone/>
            </a:pPr>
            <a:r>
              <a:rPr lang="de-DE" u="sng" dirty="0" smtClean="0"/>
              <a:t>Beispiel auf Satzebene </a:t>
            </a:r>
            <a:r>
              <a:rPr lang="de-DE" dirty="0" smtClean="0"/>
              <a:t>(wegen + Genitiv)</a:t>
            </a:r>
            <a:endParaRPr lang="de-DE" dirty="0"/>
          </a:p>
          <a:p>
            <a:pPr marL="0" indent="0">
              <a:buNone/>
            </a:pPr>
            <a:r>
              <a:rPr lang="de-DE" i="1" dirty="0" smtClean="0"/>
              <a:t>Wegen </a:t>
            </a:r>
            <a:r>
              <a:rPr lang="de-DE" i="1" dirty="0"/>
              <a:t>des schlechten Wetters, fiel die Schule aus. Kein Kind musste in die Schule gehen, wegen des schlechten Wetters.</a:t>
            </a:r>
            <a:endParaRPr lang="de-DE" dirty="0"/>
          </a:p>
          <a:p>
            <a:pPr marL="0" indent="0">
              <a:buNone/>
            </a:pPr>
            <a:endParaRPr lang="de-DE" dirty="0"/>
          </a:p>
        </p:txBody>
      </p:sp>
      <p:sp>
        <p:nvSpPr>
          <p:cNvPr id="3" name="Textplatzhalter 2"/>
          <p:cNvSpPr>
            <a:spLocks noGrp="1"/>
          </p:cNvSpPr>
          <p:nvPr>
            <p:ph type="body" sz="quarter" idx="11"/>
          </p:nvPr>
        </p:nvSpPr>
        <p:spPr/>
        <p:txBody>
          <a:bodyPr/>
          <a:lstStyle/>
          <a:p>
            <a:r>
              <a:rPr lang="de-DE" sz="2600" dirty="0" smtClean="0"/>
              <a:t>Präsentation</a:t>
            </a:r>
            <a:endParaRPr lang="de-DE" sz="2600" dirty="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smtClean="0"/>
              <a:t>: Modellierungstechniken</a:t>
            </a:r>
            <a:endParaRPr lang="de-DE" dirty="0"/>
          </a:p>
        </p:txBody>
      </p:sp>
    </p:spTree>
    <p:extLst>
      <p:ext uri="{BB962C8B-B14F-4D97-AF65-F5344CB8AC3E}">
        <p14:creationId xmlns:p14="http://schemas.microsoft.com/office/powerpoint/2010/main" val="26948053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132856"/>
            <a:ext cx="8280920" cy="4104456"/>
          </a:xfrm>
        </p:spPr>
        <p:txBody>
          <a:bodyPr/>
          <a:lstStyle/>
          <a:p>
            <a:pPr marL="0" indent="0">
              <a:buNone/>
            </a:pPr>
            <a:r>
              <a:rPr lang="de-DE" dirty="0" smtClean="0"/>
              <a:t>Die Lehrkraft </a:t>
            </a:r>
            <a:r>
              <a:rPr lang="de-DE" b="1" dirty="0" smtClean="0"/>
              <a:t>wiederholt</a:t>
            </a:r>
            <a:r>
              <a:rPr lang="de-DE" dirty="0" smtClean="0"/>
              <a:t> das </a:t>
            </a:r>
            <a:r>
              <a:rPr lang="de-DE" dirty="0"/>
              <a:t>Gesagte in </a:t>
            </a:r>
            <a:r>
              <a:rPr lang="de-DE" b="1" dirty="0"/>
              <a:t>korrigierter Form</a:t>
            </a:r>
            <a:r>
              <a:rPr lang="de-DE" dirty="0"/>
              <a:t>, ohne die Kommunikation zu unterbrechen oder </a:t>
            </a:r>
            <a:r>
              <a:rPr lang="de-DE" dirty="0" smtClean="0"/>
              <a:t>zur </a:t>
            </a:r>
            <a:r>
              <a:rPr lang="de-DE" dirty="0"/>
              <a:t>korrekten Wiederholung aufzufordern</a:t>
            </a:r>
            <a:r>
              <a:rPr lang="de-DE" dirty="0" smtClean="0"/>
              <a:t>.</a:t>
            </a:r>
          </a:p>
          <a:p>
            <a:pPr marL="0" indent="0">
              <a:buNone/>
            </a:pPr>
            <a:endParaRPr lang="de-DE" dirty="0" smtClean="0"/>
          </a:p>
          <a:p>
            <a:pPr>
              <a:buFont typeface="Arial" panose="020B0604020202020204" pitchFamily="34" charset="0"/>
              <a:buChar char="•"/>
            </a:pPr>
            <a:r>
              <a:rPr lang="de-DE" dirty="0" smtClean="0"/>
              <a:t>Technik wird bei Bedarf eingesetzt</a:t>
            </a:r>
            <a:endParaRPr lang="de-DE" dirty="0"/>
          </a:p>
          <a:p>
            <a:pPr>
              <a:buFont typeface="Arial" panose="020B0604020202020204" pitchFamily="34" charset="0"/>
              <a:buChar char="•"/>
            </a:pPr>
            <a:r>
              <a:rPr lang="de-DE" dirty="0" smtClean="0"/>
              <a:t>Technik ist abhängig </a:t>
            </a:r>
            <a:r>
              <a:rPr lang="de-DE" dirty="0"/>
              <a:t>von einer möglichen fehlerhaften oder unvollständigen </a:t>
            </a:r>
            <a:r>
              <a:rPr lang="de-DE" dirty="0" smtClean="0"/>
              <a:t>Schüleräußerung</a:t>
            </a:r>
          </a:p>
          <a:p>
            <a:pPr marL="0" indent="0">
              <a:buNone/>
            </a:pPr>
            <a:endParaRPr lang="de-DE" dirty="0" smtClean="0"/>
          </a:p>
          <a:p>
            <a:pPr marL="0" indent="0">
              <a:buNone/>
            </a:pPr>
            <a:r>
              <a:rPr lang="de-DE" dirty="0"/>
              <a:t>	</a:t>
            </a:r>
            <a:r>
              <a:rPr lang="de-DE" dirty="0" smtClean="0"/>
              <a:t>Ziel: nicht korrekte </a:t>
            </a:r>
            <a:r>
              <a:rPr lang="de-DE" dirty="0"/>
              <a:t>Äußerungen </a:t>
            </a:r>
            <a:r>
              <a:rPr lang="de-DE" b="1" dirty="0"/>
              <a:t>inhaltlich wohlwollend</a:t>
            </a:r>
            <a:r>
              <a:rPr lang="de-DE" dirty="0"/>
              <a:t> </a:t>
            </a:r>
            <a:r>
              <a:rPr lang="de-DE" dirty="0" smtClean="0"/>
              <a:t>aufnehmen </a:t>
            </a:r>
            <a:r>
              <a:rPr lang="de-DE" dirty="0"/>
              <a:t>und </a:t>
            </a:r>
            <a:r>
              <a:rPr lang="de-DE" b="1" dirty="0"/>
              <a:t>formal </a:t>
            </a:r>
            <a:r>
              <a:rPr lang="de-DE" b="1" dirty="0" smtClean="0"/>
              <a:t>richtig</a:t>
            </a:r>
            <a:r>
              <a:rPr lang="de-DE" dirty="0" smtClean="0"/>
              <a:t> stellen</a:t>
            </a:r>
            <a:endParaRPr lang="de-DE" dirty="0"/>
          </a:p>
        </p:txBody>
      </p:sp>
      <p:sp>
        <p:nvSpPr>
          <p:cNvPr id="3" name="Textplatzhalter 2"/>
          <p:cNvSpPr>
            <a:spLocks noGrp="1"/>
          </p:cNvSpPr>
          <p:nvPr>
            <p:ph type="body" sz="quarter" idx="11"/>
          </p:nvPr>
        </p:nvSpPr>
        <p:spPr/>
        <p:txBody>
          <a:bodyPr/>
          <a:lstStyle/>
          <a:p>
            <a:r>
              <a:rPr lang="de-DE" sz="2600" dirty="0" smtClean="0"/>
              <a:t>Korrektives Feedback </a:t>
            </a:r>
            <a:endParaRPr lang="de-DE" sz="2600" dirty="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smtClean="0"/>
              <a:t>: Modellierungstechniken</a:t>
            </a:r>
            <a:endParaRPr lang="de-DE" dirty="0"/>
          </a:p>
        </p:txBody>
      </p:sp>
      <p:sp>
        <p:nvSpPr>
          <p:cNvPr id="5" name="Pfeil nach rechts 4"/>
          <p:cNvSpPr/>
          <p:nvPr/>
        </p:nvSpPr>
        <p:spPr bwMode="auto">
          <a:xfrm>
            <a:off x="755576" y="5517232"/>
            <a:ext cx="720080" cy="2880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spTree>
    <p:extLst>
      <p:ext uri="{BB962C8B-B14F-4D97-AF65-F5344CB8AC3E}">
        <p14:creationId xmlns:p14="http://schemas.microsoft.com/office/powerpoint/2010/main" val="8515137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p:txBody>
          <a:bodyPr/>
          <a:lstStyle/>
          <a:p>
            <a:pPr marL="0" indent="0">
              <a:buNone/>
            </a:pPr>
            <a:r>
              <a:rPr lang="de-DE" dirty="0" smtClean="0"/>
              <a:t>Die </a:t>
            </a:r>
            <a:r>
              <a:rPr lang="de-DE" dirty="0"/>
              <a:t>Vorgehensweise entspricht nicht dem unerwünschten </a:t>
            </a:r>
            <a:r>
              <a:rPr lang="de-DE" dirty="0" smtClean="0"/>
              <a:t>Lehrer*innenecho</a:t>
            </a:r>
            <a:r>
              <a:rPr lang="de-DE" dirty="0"/>
              <a:t>, bei dem es zu identischen Wiederholungen der Schülerantworten kommt. </a:t>
            </a:r>
            <a:endParaRPr lang="de-DE" dirty="0" smtClean="0"/>
          </a:p>
          <a:p>
            <a:pPr marL="0" indent="0">
              <a:buNone/>
            </a:pPr>
            <a:r>
              <a:rPr lang="de-DE" dirty="0" smtClean="0"/>
              <a:t>                       Echo</a:t>
            </a:r>
            <a:endParaRPr lang="de-DE" dirty="0"/>
          </a:p>
          <a:p>
            <a:pPr marL="0" indent="0">
              <a:buNone/>
            </a:pPr>
            <a:r>
              <a:rPr lang="de-DE" dirty="0" smtClean="0"/>
              <a:t>                  Echo   </a:t>
            </a:r>
            <a:r>
              <a:rPr lang="de-DE" dirty="0" err="1" smtClean="0"/>
              <a:t>Echo</a:t>
            </a:r>
            <a:endParaRPr lang="de-DE" dirty="0" smtClean="0"/>
          </a:p>
          <a:p>
            <a:pPr marL="0" indent="0">
              <a:buNone/>
            </a:pPr>
            <a:r>
              <a:rPr lang="de-DE" dirty="0"/>
              <a:t> </a:t>
            </a:r>
            <a:r>
              <a:rPr lang="de-DE" dirty="0" smtClean="0"/>
              <a:t>                       Echo</a:t>
            </a:r>
          </a:p>
          <a:p>
            <a:pPr marL="0" indent="0">
              <a:buNone/>
            </a:pPr>
            <a:endParaRPr lang="de-DE" dirty="0"/>
          </a:p>
          <a:p>
            <a:pPr marL="0" indent="0">
              <a:buNone/>
            </a:pPr>
            <a:endParaRPr lang="de-DE" dirty="0" smtClean="0"/>
          </a:p>
          <a:p>
            <a:pPr marL="0" indent="0">
              <a:buNone/>
            </a:pPr>
            <a:endParaRPr lang="de-DE" dirty="0" smtClean="0"/>
          </a:p>
          <a:p>
            <a:pPr marL="0" indent="0">
              <a:buNone/>
            </a:pPr>
            <a:r>
              <a:rPr lang="de-DE" sz="800" dirty="0" smtClean="0"/>
              <a:t>Bildquelle entnommen am 26.2.2019 https</a:t>
            </a:r>
            <a:r>
              <a:rPr lang="de-DE" sz="800" dirty="0"/>
              <a:t>://encrypted-tbn0.gstatic.com/images?q=tbn:ANd9GcRfcNTgE34ai5y2Cw3bjCn17hEowVo18czypNEENY7wi0OXdt3q</a:t>
            </a:r>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smtClean="0"/>
              <a:t>: Modellierungstechniken</a:t>
            </a:r>
            <a:endParaRPr lang="de-DE"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3502" y="3429000"/>
            <a:ext cx="1762125" cy="2448272"/>
          </a:xfrm>
          <a:prstGeom prst="rect">
            <a:avLst/>
          </a:prstGeom>
        </p:spPr>
      </p:pic>
      <p:sp>
        <p:nvSpPr>
          <p:cNvPr id="6" name="Ovale Legende 5"/>
          <p:cNvSpPr/>
          <p:nvPr/>
        </p:nvSpPr>
        <p:spPr bwMode="auto">
          <a:xfrm>
            <a:off x="1763688" y="3338945"/>
            <a:ext cx="2448272" cy="1224136"/>
          </a:xfrm>
          <a:prstGeom prst="wedgeEllipseCallout">
            <a:avLst>
              <a:gd name="adj1" fmla="val 60529"/>
              <a:gd name="adj2" fmla="val 11482"/>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solidFill>
                  <a:schemeClr val="accent6"/>
                </a:solidFill>
              </a:ln>
              <a:solidFill>
                <a:schemeClr val="tx1"/>
              </a:solidFill>
              <a:effectLst/>
              <a:latin typeface="Arial" charset="0"/>
              <a:ea typeface="ＭＳ Ｐゴシック" pitchFamily="-12" charset="-128"/>
            </a:endParaRPr>
          </a:p>
        </p:txBody>
      </p:sp>
    </p:spTree>
    <p:extLst>
      <p:ext uri="{BB962C8B-B14F-4D97-AF65-F5344CB8AC3E}">
        <p14:creationId xmlns:p14="http://schemas.microsoft.com/office/powerpoint/2010/main" val="18257516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1628800"/>
            <a:ext cx="8064896" cy="4608512"/>
          </a:xfrm>
        </p:spPr>
        <p:txBody>
          <a:bodyPr/>
          <a:lstStyle/>
          <a:p>
            <a:pPr marL="0" indent="0">
              <a:spcAft>
                <a:spcPts val="600"/>
              </a:spcAft>
              <a:buNone/>
            </a:pPr>
            <a:r>
              <a:rPr lang="de-DE" u="sng" dirty="0" smtClean="0"/>
              <a:t>Beispiel der Technik auf Wortebene</a:t>
            </a:r>
            <a:endParaRPr lang="de-DE" u="sng" dirty="0"/>
          </a:p>
          <a:p>
            <a:pPr marL="0" indent="0">
              <a:buNone/>
            </a:pPr>
            <a:r>
              <a:rPr lang="de-DE" i="1" dirty="0"/>
              <a:t>S: Die </a:t>
            </a:r>
            <a:r>
              <a:rPr lang="de-DE" b="1" i="1" dirty="0" err="1"/>
              <a:t>Mitochrien</a:t>
            </a:r>
            <a:r>
              <a:rPr lang="de-DE" i="1" dirty="0"/>
              <a:t> sind die Kraftwerke der Zelle.</a:t>
            </a:r>
            <a:endParaRPr lang="de-DE" dirty="0"/>
          </a:p>
          <a:p>
            <a:pPr marL="0" indent="0">
              <a:buNone/>
            </a:pPr>
            <a:r>
              <a:rPr lang="de-DE" i="1" dirty="0"/>
              <a:t>LK: Ja, die </a:t>
            </a:r>
            <a:r>
              <a:rPr lang="de-DE" b="1" i="1" dirty="0"/>
              <a:t>Mi-</a:t>
            </a:r>
            <a:r>
              <a:rPr lang="de-DE" b="1" i="1" dirty="0" err="1"/>
              <a:t>to</a:t>
            </a:r>
            <a:r>
              <a:rPr lang="de-DE" b="1" i="1" dirty="0"/>
              <a:t>-</a:t>
            </a:r>
            <a:r>
              <a:rPr lang="de-DE" b="1" i="1" dirty="0" err="1"/>
              <a:t>chon</a:t>
            </a:r>
            <a:r>
              <a:rPr lang="de-DE" b="1" i="1" dirty="0"/>
              <a:t>-</a:t>
            </a:r>
            <a:r>
              <a:rPr lang="de-DE" b="1" i="1" dirty="0" err="1"/>
              <a:t>dri</a:t>
            </a:r>
            <a:r>
              <a:rPr lang="de-DE" b="1" i="1" dirty="0"/>
              <a:t>-en</a:t>
            </a:r>
            <a:r>
              <a:rPr lang="de-DE" i="1" dirty="0"/>
              <a:t> sind die Kraftwerke der Zelle</a:t>
            </a:r>
            <a:r>
              <a:rPr lang="de-DE" i="1" dirty="0" smtClean="0"/>
              <a:t>.</a:t>
            </a:r>
            <a:endParaRPr lang="de-DE" dirty="0"/>
          </a:p>
          <a:p>
            <a:pPr marL="0" indent="0">
              <a:buNone/>
            </a:pPr>
            <a:endParaRPr lang="de-DE" dirty="0"/>
          </a:p>
          <a:p>
            <a:pPr marL="0" indent="0">
              <a:spcAft>
                <a:spcPts val="600"/>
              </a:spcAft>
              <a:buNone/>
            </a:pPr>
            <a:r>
              <a:rPr lang="de-DE" u="sng" dirty="0" smtClean="0"/>
              <a:t>Beispiel </a:t>
            </a:r>
            <a:r>
              <a:rPr lang="de-DE" u="sng" dirty="0"/>
              <a:t>der Technik auf </a:t>
            </a:r>
            <a:r>
              <a:rPr lang="de-DE" u="sng" dirty="0" smtClean="0"/>
              <a:t>Satzebene</a:t>
            </a:r>
            <a:endParaRPr lang="de-DE" u="sng" dirty="0"/>
          </a:p>
          <a:p>
            <a:pPr marL="0" indent="0">
              <a:buNone/>
            </a:pPr>
            <a:r>
              <a:rPr lang="de-DE" i="1" dirty="0"/>
              <a:t>S: Bei der Fotosynthese finden </a:t>
            </a:r>
            <a:r>
              <a:rPr lang="de-DE" b="1" i="1" dirty="0"/>
              <a:t>in dem Blätter</a:t>
            </a:r>
            <a:r>
              <a:rPr lang="de-DE" i="1" dirty="0"/>
              <a:t> Umwandlungsprozesse statt.</a:t>
            </a:r>
            <a:endParaRPr lang="de-DE" dirty="0"/>
          </a:p>
          <a:p>
            <a:pPr marL="0" indent="0">
              <a:buNone/>
            </a:pPr>
            <a:r>
              <a:rPr lang="de-DE" i="1" dirty="0"/>
              <a:t>LK: Genau, bei der Fotosynthese finden </a:t>
            </a:r>
            <a:r>
              <a:rPr lang="de-DE" b="1" i="1" dirty="0"/>
              <a:t>in den Blättern</a:t>
            </a:r>
            <a:r>
              <a:rPr lang="de-DE" i="1" dirty="0"/>
              <a:t> Umwandlungsprozesse statt.</a:t>
            </a:r>
            <a:endParaRPr lang="de-DE" dirty="0"/>
          </a:p>
          <a:p>
            <a:pPr marL="0" indent="0">
              <a:buNone/>
            </a:pPr>
            <a:endParaRPr lang="de-DE" dirty="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a:t>
            </a:r>
            <a:r>
              <a:rPr lang="de-DE" dirty="0" smtClean="0"/>
              <a:t>Modellierungstechniken</a:t>
            </a:r>
            <a:endParaRPr lang="de-DE" dirty="0"/>
          </a:p>
        </p:txBody>
      </p:sp>
    </p:spTree>
    <p:extLst>
      <p:ext uri="{BB962C8B-B14F-4D97-AF65-F5344CB8AC3E}">
        <p14:creationId xmlns:p14="http://schemas.microsoft.com/office/powerpoint/2010/main" val="2917803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420888"/>
            <a:ext cx="8352928" cy="3960440"/>
          </a:xfrm>
        </p:spPr>
        <p:txBody>
          <a:bodyPr/>
          <a:lstStyle/>
          <a:p>
            <a:pPr>
              <a:spcAft>
                <a:spcPts val="600"/>
              </a:spcAft>
            </a:pPr>
            <a:r>
              <a:rPr lang="de-DE" dirty="0"/>
              <a:t>i</a:t>
            </a:r>
            <a:r>
              <a:rPr lang="de-DE" dirty="0" smtClean="0"/>
              <a:t>m </a:t>
            </a:r>
            <a:r>
              <a:rPr lang="de-DE" dirty="0"/>
              <a:t>herkömmlichen erarbeitenden Unterricht ist die Fragetechnik ein wesentliches Element zur Zusammenfassung von </a:t>
            </a:r>
            <a:r>
              <a:rPr lang="de-DE" dirty="0" smtClean="0"/>
              <a:t>Inhalten</a:t>
            </a:r>
            <a:endParaRPr lang="de-DE" dirty="0"/>
          </a:p>
          <a:p>
            <a:pPr>
              <a:spcAft>
                <a:spcPts val="600"/>
              </a:spcAft>
            </a:pPr>
            <a:r>
              <a:rPr lang="de-DE" dirty="0"/>
              <a:t>d</a:t>
            </a:r>
            <a:r>
              <a:rPr lang="de-DE" dirty="0" smtClean="0"/>
              <a:t>urch </a:t>
            </a:r>
            <a:r>
              <a:rPr lang="de-DE" dirty="0"/>
              <a:t>Transfer- und Hintergrundfragen </a:t>
            </a:r>
            <a:r>
              <a:rPr lang="de-DE" dirty="0" smtClean="0"/>
              <a:t>wird eine vertiefte </a:t>
            </a:r>
            <a:r>
              <a:rPr lang="de-DE" dirty="0"/>
              <a:t>Auseinandersetzung </a:t>
            </a:r>
            <a:r>
              <a:rPr lang="de-DE" dirty="0" smtClean="0"/>
              <a:t>mit </a:t>
            </a:r>
            <a:r>
              <a:rPr lang="de-DE" dirty="0"/>
              <a:t>dem Unterrichtsinhalt </a:t>
            </a:r>
            <a:r>
              <a:rPr lang="de-DE" dirty="0" smtClean="0"/>
              <a:t>erreicht</a:t>
            </a:r>
          </a:p>
          <a:p>
            <a:pPr>
              <a:spcAft>
                <a:spcPts val="600"/>
              </a:spcAft>
            </a:pPr>
            <a:r>
              <a:rPr lang="de-DE" dirty="0" smtClean="0"/>
              <a:t>Fragen helfen Zusammenhänge </a:t>
            </a:r>
            <a:r>
              <a:rPr lang="de-DE" dirty="0"/>
              <a:t>zu </a:t>
            </a:r>
            <a:r>
              <a:rPr lang="de-DE" dirty="0" smtClean="0"/>
              <a:t>entdecken</a:t>
            </a:r>
          </a:p>
          <a:p>
            <a:pPr>
              <a:spcAft>
                <a:spcPts val="600"/>
              </a:spcAft>
            </a:pPr>
            <a:r>
              <a:rPr lang="de-DE" dirty="0" smtClean="0"/>
              <a:t>Fragen </a:t>
            </a:r>
            <a:r>
              <a:rPr lang="de-DE" dirty="0"/>
              <a:t>werden in diesem Kontext nicht zur Leistungsüberprüfung </a:t>
            </a:r>
            <a:r>
              <a:rPr lang="de-DE" dirty="0" smtClean="0"/>
              <a:t>eingesetzt</a:t>
            </a:r>
            <a:endParaRPr lang="de-DE" dirty="0"/>
          </a:p>
          <a:p>
            <a:endParaRPr lang="de-DE" dirty="0"/>
          </a:p>
        </p:txBody>
      </p:sp>
      <p:sp>
        <p:nvSpPr>
          <p:cNvPr id="3" name="Textplatzhalter 2"/>
          <p:cNvSpPr>
            <a:spLocks noGrp="1"/>
          </p:cNvSpPr>
          <p:nvPr>
            <p:ph type="body" sz="quarter" idx="11"/>
          </p:nvPr>
        </p:nvSpPr>
        <p:spPr>
          <a:xfrm>
            <a:off x="539552" y="1556792"/>
            <a:ext cx="8064896" cy="504056"/>
          </a:xfrm>
        </p:spPr>
        <p:txBody>
          <a:bodyPr/>
          <a:lstStyle/>
          <a:p>
            <a:r>
              <a:rPr lang="de-DE" sz="2600" dirty="0" smtClean="0"/>
              <a:t>Fragetechniken</a:t>
            </a:r>
            <a:endParaRPr lang="de-DE" sz="2600" dirty="0"/>
          </a:p>
          <a:p>
            <a:endParaRPr lang="de-DE" dirty="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a:t>
            </a:r>
            <a:r>
              <a:rPr lang="de-DE" dirty="0" smtClean="0"/>
              <a:t>Fragetechniken</a:t>
            </a:r>
            <a:endParaRPr lang="de-DE" dirty="0"/>
          </a:p>
        </p:txBody>
      </p:sp>
    </p:spTree>
    <p:extLst>
      <p:ext uri="{BB962C8B-B14F-4D97-AF65-F5344CB8AC3E}">
        <p14:creationId xmlns:p14="http://schemas.microsoft.com/office/powerpoint/2010/main" val="30534451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sz="quarter" idx="10"/>
            <p:extLst>
              <p:ext uri="{D42A27DB-BD31-4B8C-83A1-F6EECF244321}">
                <p14:modId xmlns:p14="http://schemas.microsoft.com/office/powerpoint/2010/main" val="3975307438"/>
              </p:ext>
            </p:extLst>
          </p:nvPr>
        </p:nvGraphicFramePr>
        <p:xfrm>
          <a:off x="161764" y="2276873"/>
          <a:ext cx="8820472" cy="3434615"/>
        </p:xfrm>
        <a:graphic>
          <a:graphicData uri="http://schemas.openxmlformats.org/drawingml/2006/table">
            <a:tbl>
              <a:tblPr firstRow="1" firstCol="1" bandRow="1">
                <a:tableStyleId>{7DF18680-E054-41AD-8BC1-D1AEF772440D}</a:tableStyleId>
              </a:tblPr>
              <a:tblGrid>
                <a:gridCol w="2066843">
                  <a:extLst>
                    <a:ext uri="{9D8B030D-6E8A-4147-A177-3AD203B41FA5}">
                      <a16:colId xmlns="" xmlns:a16="http://schemas.microsoft.com/office/drawing/2014/main" val="2587185803"/>
                    </a:ext>
                  </a:extLst>
                </a:gridCol>
                <a:gridCol w="6753629">
                  <a:extLst>
                    <a:ext uri="{9D8B030D-6E8A-4147-A177-3AD203B41FA5}">
                      <a16:colId xmlns="" xmlns:a16="http://schemas.microsoft.com/office/drawing/2014/main" val="4029251150"/>
                    </a:ext>
                  </a:extLst>
                </a:gridCol>
              </a:tblGrid>
              <a:tr h="1825487">
                <a:tc gridSpan="2">
                  <a:txBody>
                    <a:bodyPr/>
                    <a:lstStyle/>
                    <a:p>
                      <a:pPr algn="just">
                        <a:lnSpc>
                          <a:spcPct val="115000"/>
                        </a:lnSpc>
                        <a:spcBef>
                          <a:spcPts val="600"/>
                        </a:spcBef>
                        <a:spcAft>
                          <a:spcPts val="600"/>
                        </a:spcAft>
                      </a:pPr>
                      <a:r>
                        <a:rPr lang="de-DE" sz="2400" b="0" dirty="0">
                          <a:solidFill>
                            <a:schemeClr val="accent6"/>
                          </a:solidFill>
                          <a:effectLst/>
                        </a:rPr>
                        <a:t>Textausschnitt: „Demokratie ist eine Herrschaftsform. In einer Demokratie dürfen Bürger über 18 Jahre wählen. Länder wie Deutschland, Frankreich, Spanien usw. haben demokratische Herrschaftsformen.“</a:t>
                      </a:r>
                      <a:endParaRPr lang="de-DE" sz="2400" b="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solidFill>
                  </a:tcPr>
                </a:tc>
                <a:tc hMerge="1">
                  <a:txBody>
                    <a:bodyPr/>
                    <a:lstStyle/>
                    <a:p>
                      <a:endParaRPr lang="de-DE"/>
                    </a:p>
                  </a:txBody>
                  <a:tcPr/>
                </a:tc>
                <a:extLst>
                  <a:ext uri="{0D108BD9-81ED-4DB2-BD59-A6C34878D82A}">
                    <a16:rowId xmlns="" xmlns:a16="http://schemas.microsoft.com/office/drawing/2014/main" val="1080190405"/>
                  </a:ext>
                </a:extLst>
              </a:tr>
              <a:tr h="536376">
                <a:tc>
                  <a:txBody>
                    <a:bodyPr/>
                    <a:lstStyle/>
                    <a:p>
                      <a:pPr algn="just">
                        <a:lnSpc>
                          <a:spcPct val="115000"/>
                        </a:lnSpc>
                        <a:spcBef>
                          <a:spcPts val="600"/>
                        </a:spcBef>
                        <a:spcAft>
                          <a:spcPts val="600"/>
                        </a:spcAft>
                      </a:pPr>
                      <a:r>
                        <a:rPr lang="de-DE" sz="2400" b="1" dirty="0" smtClean="0">
                          <a:solidFill>
                            <a:schemeClr val="accent6"/>
                          </a:solidFill>
                          <a:effectLst/>
                        </a:rPr>
                        <a:t>Faktenfrage</a:t>
                      </a:r>
                      <a:endParaRPr lang="de-DE" sz="2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75000"/>
                      </a:schemeClr>
                    </a:solidFill>
                  </a:tcPr>
                </a:tc>
                <a:tc>
                  <a:txBody>
                    <a:bodyPr/>
                    <a:lstStyle/>
                    <a:p>
                      <a:pPr marL="0" marR="0" indent="0" algn="ctr" defTabSz="914400" rtl="0" eaLnBrk="1" fontAlgn="auto" latinLnBrk="0" hangingPunct="1">
                        <a:lnSpc>
                          <a:spcPct val="115000"/>
                        </a:lnSpc>
                        <a:spcBef>
                          <a:spcPts val="600"/>
                        </a:spcBef>
                        <a:spcAft>
                          <a:spcPts val="600"/>
                        </a:spcAft>
                        <a:buClrTx/>
                        <a:buSzTx/>
                        <a:buFontTx/>
                        <a:buNone/>
                        <a:tabLst/>
                        <a:defRPr/>
                      </a:pPr>
                      <a:r>
                        <a:rPr lang="de-DE" sz="2400" dirty="0" smtClean="0">
                          <a:effectLst/>
                        </a:rPr>
                        <a:t>?   ?    ?           </a:t>
                      </a:r>
                      <a:endParaRPr lang="de-DE" sz="24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431768131"/>
                  </a:ext>
                </a:extLst>
              </a:tr>
              <a:tr h="536376">
                <a:tc>
                  <a:txBody>
                    <a:bodyPr/>
                    <a:lstStyle/>
                    <a:p>
                      <a:pPr algn="just">
                        <a:lnSpc>
                          <a:spcPct val="115000"/>
                        </a:lnSpc>
                        <a:spcBef>
                          <a:spcPts val="600"/>
                        </a:spcBef>
                        <a:spcAft>
                          <a:spcPts val="600"/>
                        </a:spcAft>
                      </a:pPr>
                      <a:r>
                        <a:rPr lang="de-DE" sz="2400" b="1" dirty="0" smtClean="0">
                          <a:solidFill>
                            <a:schemeClr val="accent6"/>
                          </a:solidFill>
                          <a:effectLst/>
                        </a:rPr>
                        <a:t>Inferenzfrage</a:t>
                      </a:r>
                      <a:endParaRPr lang="de-DE" sz="2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75000"/>
                      </a:schemeClr>
                    </a:solidFill>
                  </a:tcPr>
                </a:tc>
                <a:tc>
                  <a:txBody>
                    <a:bodyPr/>
                    <a:lstStyle/>
                    <a:p>
                      <a:pPr algn="ctr">
                        <a:lnSpc>
                          <a:spcPct val="115000"/>
                        </a:lnSpc>
                        <a:spcBef>
                          <a:spcPts val="600"/>
                        </a:spcBef>
                        <a:spcAft>
                          <a:spcPts val="600"/>
                        </a:spcAft>
                      </a:pPr>
                      <a:r>
                        <a:rPr lang="de-DE" sz="2400" dirty="0" smtClean="0">
                          <a:effectLst/>
                        </a:rPr>
                        <a:t>?   ?    ? </a:t>
                      </a:r>
                      <a:endParaRPr lang="de-DE" sz="2400" dirty="0" smtClean="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685307715"/>
                  </a:ext>
                </a:extLst>
              </a:tr>
              <a:tr h="536376">
                <a:tc>
                  <a:txBody>
                    <a:bodyPr/>
                    <a:lstStyle/>
                    <a:p>
                      <a:pPr algn="just">
                        <a:lnSpc>
                          <a:spcPct val="115000"/>
                        </a:lnSpc>
                        <a:spcBef>
                          <a:spcPts val="600"/>
                        </a:spcBef>
                        <a:spcAft>
                          <a:spcPts val="600"/>
                        </a:spcAft>
                      </a:pPr>
                      <a:r>
                        <a:rPr lang="de-DE" sz="2400" b="1" dirty="0">
                          <a:solidFill>
                            <a:schemeClr val="accent6"/>
                          </a:solidFill>
                          <a:effectLst/>
                        </a:rPr>
                        <a:t>Offene </a:t>
                      </a:r>
                      <a:r>
                        <a:rPr lang="de-DE" sz="2400" b="1" dirty="0" smtClean="0">
                          <a:solidFill>
                            <a:schemeClr val="accent6"/>
                          </a:solidFill>
                          <a:effectLst/>
                        </a:rPr>
                        <a:t>Frage</a:t>
                      </a:r>
                      <a:endParaRPr lang="de-DE" sz="2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75000"/>
                      </a:schemeClr>
                    </a:solidFill>
                  </a:tcPr>
                </a:tc>
                <a:tc>
                  <a:txBody>
                    <a:bodyPr/>
                    <a:lstStyle/>
                    <a:p>
                      <a:pPr algn="just">
                        <a:lnSpc>
                          <a:spcPct val="115000"/>
                        </a:lnSpc>
                        <a:spcBef>
                          <a:spcPts val="600"/>
                        </a:spcBef>
                        <a:spcAft>
                          <a:spcPts val="600"/>
                        </a:spcAft>
                      </a:pPr>
                      <a:r>
                        <a:rPr lang="de-DE" sz="2400" dirty="0" smtClean="0">
                          <a:effectLst/>
                        </a:rPr>
                        <a:t>                                 ?   ?    ? </a:t>
                      </a:r>
                      <a:endParaRPr lang="de-DE" sz="24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755844869"/>
                  </a:ext>
                </a:extLst>
              </a:tr>
            </a:tbl>
          </a:graphicData>
        </a:graphic>
      </p:graphicFrame>
      <p:sp>
        <p:nvSpPr>
          <p:cNvPr id="3" name="Textplatzhalter 2"/>
          <p:cNvSpPr>
            <a:spLocks noGrp="1"/>
          </p:cNvSpPr>
          <p:nvPr>
            <p:ph type="body" sz="quarter" idx="11"/>
          </p:nvPr>
        </p:nvSpPr>
        <p:spPr>
          <a:xfrm>
            <a:off x="539552" y="1556792"/>
            <a:ext cx="8064896" cy="720080"/>
          </a:xfrm>
        </p:spPr>
        <p:txBody>
          <a:bodyPr/>
          <a:lstStyle/>
          <a:p>
            <a:r>
              <a:rPr lang="de-DE" dirty="0" smtClean="0"/>
              <a:t>Fragearten</a:t>
            </a:r>
            <a:endParaRPr lang="de-DE" dirty="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a:t>
            </a:r>
            <a:r>
              <a:rPr lang="de-DE" dirty="0" smtClean="0"/>
              <a:t>Fragetechniken</a:t>
            </a:r>
            <a:endParaRPr lang="de-DE" dirty="0"/>
          </a:p>
        </p:txBody>
      </p:sp>
    </p:spTree>
    <p:extLst>
      <p:ext uri="{BB962C8B-B14F-4D97-AF65-F5344CB8AC3E}">
        <p14:creationId xmlns:p14="http://schemas.microsoft.com/office/powerpoint/2010/main" val="31789672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sz="quarter" idx="10"/>
            <p:extLst>
              <p:ext uri="{D42A27DB-BD31-4B8C-83A1-F6EECF244321}">
                <p14:modId xmlns:p14="http://schemas.microsoft.com/office/powerpoint/2010/main" val="1946690584"/>
              </p:ext>
            </p:extLst>
          </p:nvPr>
        </p:nvGraphicFramePr>
        <p:xfrm>
          <a:off x="161764" y="1556792"/>
          <a:ext cx="8820472" cy="4608513"/>
        </p:xfrm>
        <a:graphic>
          <a:graphicData uri="http://schemas.openxmlformats.org/drawingml/2006/table">
            <a:tbl>
              <a:tblPr firstRow="1" firstCol="1" bandRow="1">
                <a:tableStyleId>{7DF18680-E054-41AD-8BC1-D1AEF772440D}</a:tableStyleId>
              </a:tblPr>
              <a:tblGrid>
                <a:gridCol w="2066843">
                  <a:extLst>
                    <a:ext uri="{9D8B030D-6E8A-4147-A177-3AD203B41FA5}">
                      <a16:colId xmlns="" xmlns:a16="http://schemas.microsoft.com/office/drawing/2014/main" val="2587185803"/>
                    </a:ext>
                  </a:extLst>
                </a:gridCol>
                <a:gridCol w="6753629">
                  <a:extLst>
                    <a:ext uri="{9D8B030D-6E8A-4147-A177-3AD203B41FA5}">
                      <a16:colId xmlns="" xmlns:a16="http://schemas.microsoft.com/office/drawing/2014/main" val="4029251150"/>
                    </a:ext>
                  </a:extLst>
                </a:gridCol>
              </a:tblGrid>
              <a:tr h="2266108">
                <a:tc gridSpan="2">
                  <a:txBody>
                    <a:bodyPr/>
                    <a:lstStyle/>
                    <a:p>
                      <a:pPr algn="just">
                        <a:lnSpc>
                          <a:spcPct val="115000"/>
                        </a:lnSpc>
                        <a:spcBef>
                          <a:spcPts val="600"/>
                        </a:spcBef>
                        <a:spcAft>
                          <a:spcPts val="600"/>
                        </a:spcAft>
                      </a:pPr>
                      <a:r>
                        <a:rPr lang="de-DE" sz="2400" b="0" dirty="0">
                          <a:solidFill>
                            <a:schemeClr val="accent6"/>
                          </a:solidFill>
                          <a:effectLst/>
                        </a:rPr>
                        <a:t>Textausschnitt: „Demokratie ist eine Herrschaftsform. In einer Demokratie dürfen Bürger über 18 Jahre wählen. Länder wie Deutschland, Frankreich, Spanien usw. haben demokratische Herrschaftsformen.“</a:t>
                      </a:r>
                      <a:endParaRPr lang="de-DE" sz="2400" b="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solidFill>
                  </a:tcPr>
                </a:tc>
                <a:tc hMerge="1">
                  <a:txBody>
                    <a:bodyPr/>
                    <a:lstStyle/>
                    <a:p>
                      <a:endParaRPr lang="de-DE"/>
                    </a:p>
                  </a:txBody>
                  <a:tcPr/>
                </a:tc>
                <a:extLst>
                  <a:ext uri="{0D108BD9-81ED-4DB2-BD59-A6C34878D82A}">
                    <a16:rowId xmlns="" xmlns:a16="http://schemas.microsoft.com/office/drawing/2014/main" val="1080190405"/>
                  </a:ext>
                </a:extLst>
              </a:tr>
              <a:tr h="665842">
                <a:tc>
                  <a:txBody>
                    <a:bodyPr/>
                    <a:lstStyle/>
                    <a:p>
                      <a:pPr algn="just">
                        <a:lnSpc>
                          <a:spcPct val="115000"/>
                        </a:lnSpc>
                        <a:spcBef>
                          <a:spcPts val="600"/>
                        </a:spcBef>
                        <a:spcAft>
                          <a:spcPts val="600"/>
                        </a:spcAft>
                      </a:pPr>
                      <a:r>
                        <a:rPr lang="de-DE" sz="2400" b="1" dirty="0" smtClean="0">
                          <a:solidFill>
                            <a:schemeClr val="accent6"/>
                          </a:solidFill>
                          <a:effectLst/>
                        </a:rPr>
                        <a:t>Faktenfrage</a:t>
                      </a:r>
                      <a:endParaRPr lang="de-DE" sz="2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75000"/>
                      </a:schemeClr>
                    </a:solidFill>
                  </a:tcPr>
                </a:tc>
                <a:tc>
                  <a:txBody>
                    <a:bodyPr/>
                    <a:lstStyle/>
                    <a:p>
                      <a:pPr algn="just">
                        <a:lnSpc>
                          <a:spcPct val="115000"/>
                        </a:lnSpc>
                        <a:spcBef>
                          <a:spcPts val="600"/>
                        </a:spcBef>
                        <a:spcAft>
                          <a:spcPts val="600"/>
                        </a:spcAft>
                      </a:pPr>
                      <a:r>
                        <a:rPr lang="de-DE" sz="2400" dirty="0" smtClean="0">
                          <a:solidFill>
                            <a:schemeClr val="accent6"/>
                          </a:solidFill>
                          <a:effectLst/>
                        </a:rPr>
                        <a:t>In welchen Ländern gibt es eine Demokratie?</a:t>
                      </a:r>
                      <a:endParaRPr lang="de-DE" sz="24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431768131"/>
                  </a:ext>
                </a:extLst>
              </a:tr>
              <a:tr h="1010721">
                <a:tc>
                  <a:txBody>
                    <a:bodyPr/>
                    <a:lstStyle/>
                    <a:p>
                      <a:pPr algn="just">
                        <a:lnSpc>
                          <a:spcPct val="115000"/>
                        </a:lnSpc>
                        <a:spcBef>
                          <a:spcPts val="600"/>
                        </a:spcBef>
                        <a:spcAft>
                          <a:spcPts val="600"/>
                        </a:spcAft>
                      </a:pPr>
                      <a:r>
                        <a:rPr lang="de-DE" sz="2400" b="1" dirty="0" smtClean="0">
                          <a:solidFill>
                            <a:schemeClr val="accent6"/>
                          </a:solidFill>
                          <a:effectLst/>
                        </a:rPr>
                        <a:t>Inferenzfrage</a:t>
                      </a:r>
                      <a:endParaRPr lang="de-DE" sz="2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75000"/>
                      </a:schemeClr>
                    </a:solidFill>
                  </a:tcPr>
                </a:tc>
                <a:tc>
                  <a:txBody>
                    <a:bodyPr/>
                    <a:lstStyle/>
                    <a:p>
                      <a:pPr algn="just">
                        <a:lnSpc>
                          <a:spcPct val="115000"/>
                        </a:lnSpc>
                        <a:spcBef>
                          <a:spcPts val="600"/>
                        </a:spcBef>
                        <a:spcAft>
                          <a:spcPts val="600"/>
                        </a:spcAft>
                      </a:pPr>
                      <a:r>
                        <a:rPr lang="de-DE" sz="2400" dirty="0" smtClean="0">
                          <a:solidFill>
                            <a:schemeClr val="accent6"/>
                          </a:solidFill>
                          <a:effectLst/>
                        </a:rPr>
                        <a:t>Welche Bürger dürfen in Deutschland nicht wählen?</a:t>
                      </a:r>
                      <a:endParaRPr lang="de-DE" sz="24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685307715"/>
                  </a:ext>
                </a:extLst>
              </a:tr>
              <a:tr h="665842">
                <a:tc>
                  <a:txBody>
                    <a:bodyPr/>
                    <a:lstStyle/>
                    <a:p>
                      <a:pPr algn="just">
                        <a:lnSpc>
                          <a:spcPct val="115000"/>
                        </a:lnSpc>
                        <a:spcBef>
                          <a:spcPts val="600"/>
                        </a:spcBef>
                        <a:spcAft>
                          <a:spcPts val="600"/>
                        </a:spcAft>
                      </a:pPr>
                      <a:r>
                        <a:rPr lang="de-DE" sz="2400" b="1" dirty="0">
                          <a:solidFill>
                            <a:schemeClr val="accent6"/>
                          </a:solidFill>
                          <a:effectLst/>
                        </a:rPr>
                        <a:t>Offene </a:t>
                      </a:r>
                      <a:r>
                        <a:rPr lang="de-DE" sz="2400" b="1" dirty="0" smtClean="0">
                          <a:solidFill>
                            <a:schemeClr val="accent6"/>
                          </a:solidFill>
                          <a:effectLst/>
                        </a:rPr>
                        <a:t>Frage</a:t>
                      </a:r>
                      <a:endParaRPr lang="de-DE" sz="2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75000"/>
                      </a:schemeClr>
                    </a:solidFill>
                  </a:tcPr>
                </a:tc>
                <a:tc>
                  <a:txBody>
                    <a:bodyPr/>
                    <a:lstStyle/>
                    <a:p>
                      <a:pPr algn="just">
                        <a:lnSpc>
                          <a:spcPct val="115000"/>
                        </a:lnSpc>
                        <a:spcBef>
                          <a:spcPts val="600"/>
                        </a:spcBef>
                        <a:spcAft>
                          <a:spcPts val="600"/>
                        </a:spcAft>
                      </a:pPr>
                      <a:r>
                        <a:rPr lang="de-DE" sz="2400" dirty="0" smtClean="0">
                          <a:effectLst/>
                        </a:rPr>
                        <a:t> </a:t>
                      </a:r>
                      <a:r>
                        <a:rPr lang="de-DE" sz="2400" dirty="0" smtClean="0">
                          <a:solidFill>
                            <a:schemeClr val="accent6"/>
                          </a:solidFill>
                          <a:effectLst/>
                        </a:rPr>
                        <a:t>Warum möchtest du in einer Demokratie leben?</a:t>
                      </a:r>
                      <a:endParaRPr lang="de-DE" sz="24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755844869"/>
                  </a:ext>
                </a:extLst>
              </a:tr>
            </a:tbl>
          </a:graphicData>
        </a:graphic>
      </p:graphicFrame>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a:t>
            </a:r>
            <a:r>
              <a:rPr lang="de-DE" dirty="0" smtClean="0"/>
              <a:t>Fragetechniken</a:t>
            </a:r>
            <a:endParaRPr lang="de-DE" dirty="0"/>
          </a:p>
        </p:txBody>
      </p:sp>
    </p:spTree>
    <p:extLst>
      <p:ext uri="{BB962C8B-B14F-4D97-AF65-F5344CB8AC3E}">
        <p14:creationId xmlns:p14="http://schemas.microsoft.com/office/powerpoint/2010/main" val="7823234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467544" y="2204864"/>
            <a:ext cx="8064896" cy="3528392"/>
          </a:xfrm>
        </p:spPr>
        <p:txBody>
          <a:bodyPr/>
          <a:lstStyle/>
          <a:p>
            <a:pPr marL="0" indent="0">
              <a:buNone/>
            </a:pPr>
            <a:endParaRPr lang="de-DE" dirty="0" smtClean="0"/>
          </a:p>
          <a:p>
            <a:pPr marL="0" indent="0">
              <a:buNone/>
            </a:pPr>
            <a:r>
              <a:rPr lang="de-DE" sz="3200" b="1" dirty="0" smtClean="0"/>
              <a:t>Definition:</a:t>
            </a:r>
            <a:endParaRPr lang="de-DE" sz="3200" b="1" dirty="0"/>
          </a:p>
          <a:p>
            <a:pPr marL="0" indent="0">
              <a:buNone/>
            </a:pPr>
            <a:r>
              <a:rPr lang="de-DE" sz="3200" dirty="0" smtClean="0"/>
              <a:t>Impulse </a:t>
            </a:r>
            <a:r>
              <a:rPr lang="de-DE" sz="3200" dirty="0"/>
              <a:t>sind gezielte Aufforderungen der Lehrkraft auf verbaler und nonverbaler Ebene, die Schülerinnen und Schüler zu sprachlichen Reaktion anregen sollen. </a:t>
            </a:r>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a:t>
            </a:r>
            <a:r>
              <a:rPr lang="de-DE" dirty="0" smtClean="0"/>
              <a:t>Impulstechniken</a:t>
            </a:r>
            <a:endParaRPr lang="de-DE" dirty="0"/>
          </a:p>
        </p:txBody>
      </p:sp>
      <p:sp>
        <p:nvSpPr>
          <p:cNvPr id="6" name="Textplatzhalter 2"/>
          <p:cNvSpPr>
            <a:spLocks noGrp="1"/>
          </p:cNvSpPr>
          <p:nvPr>
            <p:ph type="body" sz="quarter" idx="11"/>
          </p:nvPr>
        </p:nvSpPr>
        <p:spPr>
          <a:xfrm>
            <a:off x="539552" y="1556792"/>
            <a:ext cx="8064896" cy="504056"/>
          </a:xfrm>
        </p:spPr>
        <p:txBody>
          <a:bodyPr/>
          <a:lstStyle/>
          <a:p>
            <a:r>
              <a:rPr lang="de-DE" sz="2600" dirty="0" smtClean="0"/>
              <a:t>Impulstechniken</a:t>
            </a:r>
            <a:endParaRPr lang="de-DE" sz="2600" dirty="0"/>
          </a:p>
          <a:p>
            <a:endParaRPr lang="de-DE" dirty="0"/>
          </a:p>
        </p:txBody>
      </p:sp>
    </p:spTree>
    <p:extLst>
      <p:ext uri="{BB962C8B-B14F-4D97-AF65-F5344CB8AC3E}">
        <p14:creationId xmlns:p14="http://schemas.microsoft.com/office/powerpoint/2010/main" val="30237848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sz="quarter" idx="10"/>
            <p:extLst>
              <p:ext uri="{D42A27DB-BD31-4B8C-83A1-F6EECF244321}">
                <p14:modId xmlns:p14="http://schemas.microsoft.com/office/powerpoint/2010/main" val="1876341891"/>
              </p:ext>
            </p:extLst>
          </p:nvPr>
        </p:nvGraphicFramePr>
        <p:xfrm>
          <a:off x="564365" y="1628800"/>
          <a:ext cx="8280400" cy="4607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Impulstechniken</a:t>
            </a:r>
          </a:p>
        </p:txBody>
      </p:sp>
      <p:sp>
        <p:nvSpPr>
          <p:cNvPr id="7" name="Nach unten gekrümmter Pfeil 6"/>
          <p:cNvSpPr/>
          <p:nvPr/>
        </p:nvSpPr>
        <p:spPr bwMode="auto">
          <a:xfrm>
            <a:off x="7020272" y="2742706"/>
            <a:ext cx="1583656" cy="864096"/>
          </a:xfrm>
          <a:prstGeom prst="curved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sp>
        <p:nvSpPr>
          <p:cNvPr id="8" name="Nach oben gekrümmter Pfeil 7"/>
          <p:cNvSpPr/>
          <p:nvPr/>
        </p:nvSpPr>
        <p:spPr bwMode="auto">
          <a:xfrm rot="10800000">
            <a:off x="1115616" y="2742706"/>
            <a:ext cx="1512168" cy="864096"/>
          </a:xfrm>
          <a:prstGeom prst="curved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a typeface="ＭＳ Ｐゴシック" pitchFamily="-12" charset="-128"/>
            </a:endParaRPr>
          </a:p>
        </p:txBody>
      </p:sp>
    </p:spTree>
    <p:extLst>
      <p:ext uri="{BB962C8B-B14F-4D97-AF65-F5344CB8AC3E}">
        <p14:creationId xmlns:p14="http://schemas.microsoft.com/office/powerpoint/2010/main" val="9904008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p:txBody>
          <a:bodyPr/>
          <a:lstStyle/>
          <a:p>
            <a:endParaRPr lang="de-DE"/>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a:t>
            </a:r>
            <a:r>
              <a:rPr lang="de-DE" dirty="0" smtClean="0"/>
              <a:t>Frage- und Impulstechniken</a:t>
            </a:r>
            <a:endParaRPr lang="de-DE" dirty="0"/>
          </a:p>
        </p:txBody>
      </p:sp>
      <p:graphicFrame>
        <p:nvGraphicFramePr>
          <p:cNvPr id="5" name="Inhaltsplatzhalter 4"/>
          <p:cNvGraphicFramePr>
            <a:graphicFrameLocks/>
          </p:cNvGraphicFramePr>
          <p:nvPr>
            <p:extLst>
              <p:ext uri="{D42A27DB-BD31-4B8C-83A1-F6EECF244321}">
                <p14:modId xmlns:p14="http://schemas.microsoft.com/office/powerpoint/2010/main" val="3967978366"/>
              </p:ext>
            </p:extLst>
          </p:nvPr>
        </p:nvGraphicFramePr>
        <p:xfrm>
          <a:off x="539552" y="1268760"/>
          <a:ext cx="8208911" cy="5130344"/>
        </p:xfrm>
        <a:graphic>
          <a:graphicData uri="http://schemas.openxmlformats.org/drawingml/2006/table">
            <a:tbl>
              <a:tblPr firstRow="1" firstCol="1" bandRow="1">
                <a:tableStyleId>{5C22544A-7EE6-4342-B048-85BDC9FD1C3A}</a:tableStyleId>
              </a:tblPr>
              <a:tblGrid>
                <a:gridCol w="1008111">
                  <a:extLst>
                    <a:ext uri="{9D8B030D-6E8A-4147-A177-3AD203B41FA5}">
                      <a16:colId xmlns="" xmlns:a16="http://schemas.microsoft.com/office/drawing/2014/main" val="3679814700"/>
                    </a:ext>
                  </a:extLst>
                </a:gridCol>
                <a:gridCol w="3528393">
                  <a:extLst>
                    <a:ext uri="{9D8B030D-6E8A-4147-A177-3AD203B41FA5}">
                      <a16:colId xmlns="" xmlns:a16="http://schemas.microsoft.com/office/drawing/2014/main" val="3575459510"/>
                    </a:ext>
                  </a:extLst>
                </a:gridCol>
                <a:gridCol w="3672407">
                  <a:extLst>
                    <a:ext uri="{9D8B030D-6E8A-4147-A177-3AD203B41FA5}">
                      <a16:colId xmlns="" xmlns:a16="http://schemas.microsoft.com/office/drawing/2014/main" val="2259611567"/>
                    </a:ext>
                  </a:extLst>
                </a:gridCol>
              </a:tblGrid>
              <a:tr h="332744">
                <a:tc>
                  <a:txBody>
                    <a:bodyPr/>
                    <a:lstStyle/>
                    <a:p>
                      <a:pPr algn="ctr">
                        <a:lnSpc>
                          <a:spcPct val="115000"/>
                        </a:lnSpc>
                        <a:spcAft>
                          <a:spcPts val="0"/>
                        </a:spcAft>
                      </a:pPr>
                      <a:r>
                        <a:rPr lang="de-DE" sz="1100" dirty="0">
                          <a:effectLst/>
                        </a:rPr>
                        <a:t> </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600"/>
                        </a:spcBef>
                        <a:spcAft>
                          <a:spcPts val="600"/>
                        </a:spcAft>
                      </a:pPr>
                      <a:r>
                        <a:rPr lang="de-DE" sz="2000" dirty="0">
                          <a:solidFill>
                            <a:schemeClr val="accent6"/>
                          </a:solidFill>
                          <a:effectLst/>
                        </a:rPr>
                        <a:t>L – SuS – Dialog</a:t>
                      </a:r>
                      <a:endParaRPr lang="de-DE" sz="20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600"/>
                        </a:spcBef>
                        <a:spcAft>
                          <a:spcPts val="600"/>
                        </a:spcAft>
                      </a:pPr>
                      <a:r>
                        <a:rPr lang="de-DE" sz="2000" dirty="0">
                          <a:solidFill>
                            <a:schemeClr val="accent6"/>
                          </a:solidFill>
                          <a:effectLst/>
                        </a:rPr>
                        <a:t>L – S – S – Dialog</a:t>
                      </a:r>
                      <a:endParaRPr lang="de-DE" sz="20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2278953705"/>
                  </a:ext>
                </a:extLst>
              </a:tr>
              <a:tr h="2134805">
                <a:tc>
                  <a:txBody>
                    <a:bodyPr/>
                    <a:lstStyle/>
                    <a:p>
                      <a:pPr algn="ctr">
                        <a:lnSpc>
                          <a:spcPct val="115000"/>
                        </a:lnSpc>
                        <a:spcAft>
                          <a:spcPts val="0"/>
                        </a:spcAft>
                      </a:pPr>
                      <a:r>
                        <a:rPr lang="de-DE" sz="1500" dirty="0">
                          <a:solidFill>
                            <a:schemeClr val="accent6"/>
                          </a:solidFill>
                          <a:effectLst/>
                        </a:rPr>
                        <a:t>Frage-/</a:t>
                      </a:r>
                    </a:p>
                    <a:p>
                      <a:pPr algn="ctr">
                        <a:lnSpc>
                          <a:spcPct val="115000"/>
                        </a:lnSpc>
                        <a:spcAft>
                          <a:spcPts val="0"/>
                        </a:spcAft>
                      </a:pPr>
                      <a:r>
                        <a:rPr lang="de-DE" sz="1500" dirty="0">
                          <a:solidFill>
                            <a:schemeClr val="accent6"/>
                          </a:solidFill>
                          <a:effectLst/>
                        </a:rPr>
                        <a:t>Impuls-technik</a:t>
                      </a:r>
                      <a:endParaRPr lang="de-DE" sz="15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endParaRPr lang="de-DE" sz="11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endParaRPr lang="de-DE" sz="11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282937199"/>
                  </a:ext>
                </a:extLst>
              </a:tr>
              <a:tr h="1991278">
                <a:tc>
                  <a:txBody>
                    <a:bodyPr/>
                    <a:lstStyle/>
                    <a:p>
                      <a:pPr algn="ctr">
                        <a:lnSpc>
                          <a:spcPct val="115000"/>
                        </a:lnSpc>
                        <a:spcAft>
                          <a:spcPts val="0"/>
                        </a:spcAft>
                      </a:pPr>
                      <a:r>
                        <a:rPr lang="de-DE" sz="1500" dirty="0" smtClean="0">
                          <a:solidFill>
                            <a:schemeClr val="accent6"/>
                          </a:solidFill>
                          <a:effectLst/>
                        </a:rPr>
                        <a:t>Frage</a:t>
                      </a:r>
                    </a:p>
                    <a:p>
                      <a:pPr algn="ctr">
                        <a:lnSpc>
                          <a:spcPct val="115000"/>
                        </a:lnSpc>
                        <a:spcAft>
                          <a:spcPts val="0"/>
                        </a:spcAft>
                      </a:pPr>
                      <a:endParaRPr lang="de-DE" sz="1500" dirty="0" smtClean="0">
                        <a:solidFill>
                          <a:schemeClr val="accent6"/>
                        </a:solidFill>
                        <a:effectLst/>
                      </a:endParaRPr>
                    </a:p>
                    <a:p>
                      <a:pPr algn="ctr">
                        <a:lnSpc>
                          <a:spcPct val="115000"/>
                        </a:lnSpc>
                        <a:spcAft>
                          <a:spcPts val="0"/>
                        </a:spcAft>
                      </a:pPr>
                      <a:endParaRPr lang="de-DE" sz="1500" dirty="0" smtClean="0">
                        <a:solidFill>
                          <a:schemeClr val="accent6"/>
                        </a:solidFill>
                        <a:effectLst/>
                      </a:endParaRPr>
                    </a:p>
                    <a:p>
                      <a:pPr algn="ctr">
                        <a:lnSpc>
                          <a:spcPct val="115000"/>
                        </a:lnSpc>
                        <a:spcAft>
                          <a:spcPts val="0"/>
                        </a:spcAft>
                      </a:pPr>
                      <a:endParaRPr lang="de-DE" sz="1500" dirty="0" smtClean="0">
                        <a:solidFill>
                          <a:schemeClr val="accent6"/>
                        </a:solidFill>
                        <a:effectLst/>
                      </a:endParaRPr>
                    </a:p>
                    <a:p>
                      <a:pPr algn="ctr">
                        <a:lnSpc>
                          <a:spcPct val="115000"/>
                        </a:lnSpc>
                        <a:spcAft>
                          <a:spcPts val="0"/>
                        </a:spcAft>
                      </a:pPr>
                      <a:r>
                        <a:rPr lang="de-DE" sz="1500" dirty="0" smtClean="0">
                          <a:solidFill>
                            <a:schemeClr val="accent6"/>
                          </a:solidFill>
                          <a:effectLst/>
                        </a:rPr>
                        <a:t>Impuls</a:t>
                      </a:r>
                      <a:r>
                        <a:rPr lang="de-DE" sz="1500" dirty="0">
                          <a:solidFill>
                            <a:schemeClr val="accent6"/>
                          </a:solidFill>
                          <a:effectLst/>
                        </a:rPr>
                        <a:t> </a:t>
                      </a:r>
                      <a:endParaRPr lang="de-DE" sz="15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de-DE" sz="1500" dirty="0">
                          <a:solidFill>
                            <a:schemeClr val="accent6"/>
                          </a:solidFill>
                          <a:effectLst/>
                        </a:rPr>
                        <a:t>L: Was sind die Merkmale einer Demokratie</a:t>
                      </a:r>
                      <a:r>
                        <a:rPr lang="de-DE" sz="1500" dirty="0" smtClean="0">
                          <a:solidFill>
                            <a:schemeClr val="accent6"/>
                          </a:solidFill>
                          <a:effectLst/>
                        </a:rPr>
                        <a:t>?</a:t>
                      </a:r>
                    </a:p>
                    <a:p>
                      <a:pPr>
                        <a:lnSpc>
                          <a:spcPct val="115000"/>
                        </a:lnSpc>
                        <a:spcAft>
                          <a:spcPts val="0"/>
                        </a:spcAft>
                      </a:pPr>
                      <a:endParaRPr lang="de-DE" sz="1500" dirty="0">
                        <a:solidFill>
                          <a:schemeClr val="accent6"/>
                        </a:solidFill>
                        <a:effectLst/>
                      </a:endParaRPr>
                    </a:p>
                    <a:p>
                      <a:pPr>
                        <a:lnSpc>
                          <a:spcPct val="115000"/>
                        </a:lnSpc>
                        <a:spcAft>
                          <a:spcPts val="0"/>
                        </a:spcAft>
                      </a:pPr>
                      <a:r>
                        <a:rPr lang="de-DE" sz="1500" dirty="0">
                          <a:solidFill>
                            <a:schemeClr val="accent6"/>
                          </a:solidFill>
                          <a:effectLst/>
                        </a:rPr>
                        <a:t> </a:t>
                      </a:r>
                    </a:p>
                    <a:p>
                      <a:pPr>
                        <a:lnSpc>
                          <a:spcPct val="115000"/>
                        </a:lnSpc>
                        <a:spcAft>
                          <a:spcPts val="0"/>
                        </a:spcAft>
                      </a:pPr>
                      <a:r>
                        <a:rPr lang="de-DE" sz="1500" dirty="0">
                          <a:solidFill>
                            <a:schemeClr val="accent6"/>
                          </a:solidFill>
                          <a:effectLst/>
                        </a:rPr>
                        <a:t>L: Du kennst jetzt die Merkmale der Demokratie!</a:t>
                      </a:r>
                      <a:endParaRPr lang="de-DE" sz="15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de-DE" sz="1500" dirty="0">
                          <a:solidFill>
                            <a:schemeClr val="accent6"/>
                          </a:solidFill>
                          <a:effectLst/>
                        </a:rPr>
                        <a:t>L: Was sind die Merkmale einer Demokratie? </a:t>
                      </a:r>
                    </a:p>
                    <a:p>
                      <a:pPr>
                        <a:lnSpc>
                          <a:spcPct val="115000"/>
                        </a:lnSpc>
                        <a:spcAft>
                          <a:spcPts val="0"/>
                        </a:spcAft>
                      </a:pPr>
                      <a:r>
                        <a:rPr lang="de-DE" sz="1500" dirty="0">
                          <a:solidFill>
                            <a:schemeClr val="accent6"/>
                          </a:solidFill>
                          <a:effectLst/>
                        </a:rPr>
                        <a:t>Besprich dich mit deinem Nachbarn/in.</a:t>
                      </a:r>
                    </a:p>
                    <a:p>
                      <a:pPr>
                        <a:lnSpc>
                          <a:spcPct val="115000"/>
                        </a:lnSpc>
                        <a:spcAft>
                          <a:spcPts val="0"/>
                        </a:spcAft>
                      </a:pPr>
                      <a:r>
                        <a:rPr lang="de-DE" sz="1500" dirty="0">
                          <a:solidFill>
                            <a:schemeClr val="accent6"/>
                          </a:solidFill>
                          <a:effectLst/>
                        </a:rPr>
                        <a:t> </a:t>
                      </a:r>
                    </a:p>
                    <a:p>
                      <a:pPr>
                        <a:lnSpc>
                          <a:spcPct val="115000"/>
                        </a:lnSpc>
                        <a:spcAft>
                          <a:spcPts val="0"/>
                        </a:spcAft>
                      </a:pPr>
                      <a:r>
                        <a:rPr lang="de-DE" sz="1500" dirty="0">
                          <a:solidFill>
                            <a:schemeClr val="accent6"/>
                          </a:solidFill>
                          <a:effectLst/>
                        </a:rPr>
                        <a:t>L: Du kennst jetzt die Merkmale der Demokratie! </a:t>
                      </a:r>
                    </a:p>
                    <a:p>
                      <a:pPr>
                        <a:lnSpc>
                          <a:spcPct val="115000"/>
                        </a:lnSpc>
                        <a:spcAft>
                          <a:spcPts val="0"/>
                        </a:spcAft>
                      </a:pPr>
                      <a:r>
                        <a:rPr lang="de-DE" sz="1500" dirty="0">
                          <a:solidFill>
                            <a:schemeClr val="accent6"/>
                          </a:solidFill>
                          <a:effectLst/>
                        </a:rPr>
                        <a:t>Besprich dich mit deinem Nachbarn/in</a:t>
                      </a:r>
                      <a:r>
                        <a:rPr lang="de-DE" sz="1500" dirty="0" smtClean="0">
                          <a:solidFill>
                            <a:schemeClr val="accent6"/>
                          </a:solidFill>
                          <a:effectLst/>
                        </a:rPr>
                        <a:t>.</a:t>
                      </a:r>
                      <a:endParaRPr lang="de-DE" sz="15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640194210"/>
                  </a:ext>
                </a:extLst>
              </a:tr>
              <a:tr h="653741">
                <a:tc gridSpan="3">
                  <a:txBody>
                    <a:bodyPr/>
                    <a:lstStyle/>
                    <a:p>
                      <a:pPr>
                        <a:lnSpc>
                          <a:spcPct val="115000"/>
                        </a:lnSpc>
                        <a:spcAft>
                          <a:spcPts val="0"/>
                        </a:spcAft>
                      </a:pPr>
                      <a:r>
                        <a:rPr lang="de-DE" sz="1500" dirty="0">
                          <a:solidFill>
                            <a:schemeClr val="accent6"/>
                          </a:solidFill>
                          <a:effectLst/>
                        </a:rPr>
                        <a:t>F: Frage; I: Impuls; A: Antwort; IA: Interaktion</a:t>
                      </a:r>
                      <a:endParaRPr lang="de-DE" sz="15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de-DE"/>
                    </a:p>
                  </a:txBody>
                  <a:tcPr/>
                </a:tc>
                <a:tc hMerge="1">
                  <a:txBody>
                    <a:bodyPr/>
                    <a:lstStyle/>
                    <a:p>
                      <a:endParaRPr lang="de-DE"/>
                    </a:p>
                  </a:txBody>
                  <a:tcPr/>
                </a:tc>
                <a:extLst>
                  <a:ext uri="{0D108BD9-81ED-4DB2-BD59-A6C34878D82A}">
                    <a16:rowId xmlns="" xmlns:a16="http://schemas.microsoft.com/office/drawing/2014/main" val="4117268889"/>
                  </a:ext>
                </a:extLst>
              </a:tr>
            </a:tbl>
          </a:graphicData>
        </a:graphic>
      </p:graphicFrame>
      <p:pic>
        <p:nvPicPr>
          <p:cNvPr id="6" name="Grafik 3" descr="https://turs.ui-portal.com/token/i6jMDX6kORL0XkdgtMhs"/>
          <p:cNvPicPr>
            <a:picLocks noChangeAspect="1" noChangeArrowheads="1"/>
          </p:cNvPicPr>
          <p:nvPr/>
        </p:nvPicPr>
        <p:blipFill>
          <a:blip r:embed="rId2">
            <a:extLst>
              <a:ext uri="{28A0092B-C50C-407E-A947-70E740481C1C}">
                <a14:useLocalDpi xmlns:a14="http://schemas.microsoft.com/office/drawing/2010/main" val="0"/>
              </a:ext>
            </a:extLst>
          </a:blip>
          <a:srcRect l="19122" t="3838" r="26370" b="1994"/>
          <a:stretch>
            <a:fillRect/>
          </a:stretch>
        </p:blipFill>
        <p:spPr bwMode="auto">
          <a:xfrm>
            <a:off x="1907704" y="1628800"/>
            <a:ext cx="2392937" cy="1970015"/>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descr="https://turs.ui-portal.com/token/KJegMX9engip4rsQHsqD"/>
          <p:cNvPicPr>
            <a:picLocks noChangeAspect="1" noChangeArrowheads="1"/>
          </p:cNvPicPr>
          <p:nvPr/>
        </p:nvPicPr>
        <p:blipFill>
          <a:blip r:embed="rId3">
            <a:extLst>
              <a:ext uri="{28A0092B-C50C-407E-A947-70E740481C1C}">
                <a14:useLocalDpi xmlns:a14="http://schemas.microsoft.com/office/drawing/2010/main" val="0"/>
              </a:ext>
            </a:extLst>
          </a:blip>
          <a:srcRect l="20125" t="1224" r="26764" b="1361"/>
          <a:stretch>
            <a:fillRect/>
          </a:stretch>
        </p:blipFill>
        <p:spPr bwMode="auto">
          <a:xfrm>
            <a:off x="5662230" y="1628800"/>
            <a:ext cx="2304256" cy="1970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25918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420888"/>
            <a:ext cx="8064896" cy="4104456"/>
          </a:xfrm>
        </p:spPr>
        <p:txBody>
          <a:bodyPr/>
          <a:lstStyle/>
          <a:p>
            <a:pPr marL="0" indent="0">
              <a:buNone/>
            </a:pPr>
            <a:r>
              <a:rPr lang="de-DE" b="1" dirty="0" smtClean="0"/>
              <a:t>Definition</a:t>
            </a:r>
            <a:r>
              <a:rPr lang="de-DE" dirty="0" smtClean="0"/>
              <a:t>:</a:t>
            </a:r>
          </a:p>
          <a:p>
            <a:pPr marL="0" indent="0">
              <a:buNone/>
            </a:pPr>
            <a:r>
              <a:rPr lang="de-DE" dirty="0" smtClean="0"/>
              <a:t>Metasprache ist das </a:t>
            </a:r>
            <a:r>
              <a:rPr lang="de-DE" dirty="0"/>
              <a:t>„bewusste, reflektierte Sprechen über Sprache und sprachliche Phänomene“ </a:t>
            </a:r>
            <a:endParaRPr lang="de-DE" dirty="0" smtClean="0"/>
          </a:p>
          <a:p>
            <a:pPr marL="0" indent="0">
              <a:buNone/>
            </a:pPr>
            <a:r>
              <a:rPr lang="de-DE" sz="1400" dirty="0" smtClean="0"/>
              <a:t>(REBER </a:t>
            </a:r>
            <a:r>
              <a:rPr lang="de-DE" sz="1400" dirty="0"/>
              <a:t>&amp; SCHÖNAUER-SCHNEIDER 2018, S. 53</a:t>
            </a:r>
            <a:r>
              <a:rPr lang="de-DE" sz="1400" dirty="0" smtClean="0"/>
              <a:t>)</a:t>
            </a:r>
          </a:p>
          <a:p>
            <a:pPr marL="0" indent="0" algn="ctr">
              <a:buNone/>
            </a:pPr>
            <a:endParaRPr lang="de-DE" sz="1400" dirty="0" smtClean="0"/>
          </a:p>
          <a:p>
            <a:pPr>
              <a:buFont typeface="Arial" panose="020B0604020202020204" pitchFamily="34" charset="0"/>
              <a:buChar char="•"/>
            </a:pPr>
            <a:r>
              <a:rPr lang="de-DE" dirty="0" smtClean="0"/>
              <a:t>Bei </a:t>
            </a:r>
            <a:r>
              <a:rPr lang="de-DE" dirty="0"/>
              <a:t>der Technik des metasprachlichen Arbeitens wird explizit über ein sprachliches Phänomen gesprochen und </a:t>
            </a:r>
            <a:r>
              <a:rPr lang="de-DE" dirty="0" smtClean="0"/>
              <a:t>reflektiert</a:t>
            </a:r>
          </a:p>
          <a:p>
            <a:pPr>
              <a:buFont typeface="Arial" panose="020B0604020202020204" pitchFamily="34" charset="0"/>
              <a:buChar char="•"/>
            </a:pPr>
            <a:endParaRPr lang="de-DE" dirty="0"/>
          </a:p>
          <a:p>
            <a:pPr>
              <a:buFont typeface="Arial" panose="020B0604020202020204" pitchFamily="34" charset="0"/>
              <a:buChar char="•"/>
            </a:pPr>
            <a:r>
              <a:rPr lang="de-DE" dirty="0" smtClean="0"/>
              <a:t>Ein wichtiges </a:t>
            </a:r>
            <a:r>
              <a:rPr lang="de-DE" dirty="0"/>
              <a:t>Element </a:t>
            </a:r>
            <a:r>
              <a:rPr lang="de-DE" dirty="0" smtClean="0"/>
              <a:t>ist dabei die Visualisierung</a:t>
            </a:r>
            <a:endParaRPr lang="de-DE" dirty="0"/>
          </a:p>
          <a:p>
            <a:pPr marL="0" indent="0">
              <a:buNone/>
            </a:pPr>
            <a:endParaRPr lang="de-DE" dirty="0" smtClean="0"/>
          </a:p>
        </p:txBody>
      </p:sp>
      <p:sp>
        <p:nvSpPr>
          <p:cNvPr id="3" name="Textplatzhalter 2"/>
          <p:cNvSpPr>
            <a:spLocks noGrp="1"/>
          </p:cNvSpPr>
          <p:nvPr>
            <p:ph type="body" sz="quarter" idx="11"/>
          </p:nvPr>
        </p:nvSpPr>
        <p:spPr>
          <a:xfrm>
            <a:off x="539552" y="1556792"/>
            <a:ext cx="8064896" cy="504056"/>
          </a:xfrm>
        </p:spPr>
        <p:txBody>
          <a:bodyPr/>
          <a:lstStyle/>
          <a:p>
            <a:r>
              <a:rPr lang="de-DE" sz="2600" dirty="0" smtClean="0"/>
              <a:t>Metasprache</a:t>
            </a:r>
            <a:endParaRPr lang="de-DE" sz="2600" dirty="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a:t>
            </a:r>
            <a:r>
              <a:rPr lang="de-DE" dirty="0" smtClean="0"/>
              <a:t>Metasprache</a:t>
            </a:r>
            <a:endParaRPr lang="de-DE" dirty="0"/>
          </a:p>
        </p:txBody>
      </p:sp>
    </p:spTree>
    <p:extLst>
      <p:ext uri="{BB962C8B-B14F-4D97-AF65-F5344CB8AC3E}">
        <p14:creationId xmlns:p14="http://schemas.microsoft.com/office/powerpoint/2010/main" val="37800566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2204864"/>
            <a:ext cx="8064896" cy="4104456"/>
          </a:xfrm>
        </p:spPr>
        <p:txBody>
          <a:bodyPr/>
          <a:lstStyle/>
          <a:p>
            <a:pPr marL="0" indent="0">
              <a:buNone/>
            </a:pPr>
            <a:r>
              <a:rPr lang="de-DE" dirty="0" smtClean="0"/>
              <a:t> </a:t>
            </a:r>
            <a:r>
              <a:rPr lang="de-DE" sz="2000" dirty="0"/>
              <a:t>Bedeutung des Futur </a:t>
            </a:r>
            <a:r>
              <a:rPr lang="de-DE" sz="2000" dirty="0" smtClean="0"/>
              <a:t>II:</a:t>
            </a:r>
            <a:r>
              <a:rPr lang="de-DE" sz="2000" dirty="0"/>
              <a:t> „Futur II“: Futur I + Perfekt = Futur II</a:t>
            </a:r>
            <a:endParaRPr lang="de-DE" sz="2000" dirty="0" smtClean="0"/>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r>
              <a:rPr lang="de-DE" sz="1600" dirty="0"/>
              <a:t>Ich werde meine </a:t>
            </a:r>
            <a:r>
              <a:rPr lang="de-DE" sz="1600" dirty="0" smtClean="0"/>
              <a:t>                    </a:t>
            </a:r>
            <a:r>
              <a:rPr lang="de-DE" sz="1600" dirty="0"/>
              <a:t>Ich habe meine </a:t>
            </a:r>
            <a:r>
              <a:rPr lang="de-DE" sz="1600" dirty="0" smtClean="0"/>
              <a:t>Prüfung        </a:t>
            </a:r>
            <a:r>
              <a:rPr lang="de-DE" sz="1600" dirty="0"/>
              <a:t>Ich werde meine Prüfung </a:t>
            </a:r>
            <a:endParaRPr lang="de-DE" sz="1600" dirty="0" smtClean="0"/>
          </a:p>
          <a:p>
            <a:pPr marL="0" indent="0">
              <a:buNone/>
            </a:pPr>
            <a:r>
              <a:rPr lang="de-DE" sz="1600" dirty="0" smtClean="0"/>
              <a:t>Prüfung </a:t>
            </a:r>
            <a:r>
              <a:rPr lang="de-DE" sz="1600" dirty="0"/>
              <a:t>am Montag </a:t>
            </a:r>
            <a:r>
              <a:rPr lang="de-DE" sz="1600" dirty="0" smtClean="0"/>
              <a:t>              am </a:t>
            </a:r>
            <a:r>
              <a:rPr lang="de-DE" sz="1600" dirty="0"/>
              <a:t>Montag geschrieben</a:t>
            </a:r>
            <a:r>
              <a:rPr lang="de-DE" sz="1600" dirty="0" smtClean="0"/>
              <a:t>.       </a:t>
            </a:r>
            <a:r>
              <a:rPr lang="de-DE" sz="1600" dirty="0"/>
              <a:t>a</a:t>
            </a:r>
            <a:r>
              <a:rPr lang="de-DE" sz="1600" dirty="0" smtClean="0"/>
              <a:t>m Montag geschrieben </a:t>
            </a:r>
          </a:p>
          <a:p>
            <a:pPr marL="0" indent="0">
              <a:buNone/>
            </a:pPr>
            <a:r>
              <a:rPr lang="de-DE" sz="1600" dirty="0" smtClean="0"/>
              <a:t>schreiben.                                                                               haben.</a:t>
            </a:r>
          </a:p>
          <a:p>
            <a:pPr marL="0" indent="0">
              <a:buNone/>
            </a:pPr>
            <a:r>
              <a:rPr lang="de-DE" dirty="0" smtClean="0"/>
              <a:t> </a:t>
            </a:r>
            <a:endParaRPr lang="de-DE" dirty="0"/>
          </a:p>
          <a:p>
            <a:pPr marL="0" indent="0">
              <a:buNone/>
            </a:pPr>
            <a:endParaRPr lang="de-DE" dirty="0" smtClean="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a:t>
            </a:r>
            <a:r>
              <a:rPr lang="de-DE" dirty="0" smtClean="0"/>
              <a:t>Metasprache</a:t>
            </a:r>
            <a:endParaRPr lang="de-DE" dirty="0"/>
          </a:p>
        </p:txBody>
      </p:sp>
      <p:pic>
        <p:nvPicPr>
          <p:cNvPr id="4099" name="Grafik 15" descr="Zukunft II"/>
          <p:cNvPicPr>
            <a:picLocks noChangeAspect="1" noChangeArrowheads="1"/>
          </p:cNvPicPr>
          <p:nvPr/>
        </p:nvPicPr>
        <p:blipFill>
          <a:blip r:embed="rId2">
            <a:extLst>
              <a:ext uri="{28A0092B-C50C-407E-A947-70E740481C1C}">
                <a14:useLocalDpi xmlns:a14="http://schemas.microsoft.com/office/drawing/2010/main" val="0"/>
              </a:ext>
            </a:extLst>
          </a:blip>
          <a:srcRect l="7361" t="21478" r="14961" b="35796"/>
          <a:stretch>
            <a:fillRect/>
          </a:stretch>
        </p:blipFill>
        <p:spPr bwMode="auto">
          <a:xfrm rot="5400000">
            <a:off x="226900" y="3122497"/>
            <a:ext cx="2488383" cy="1575048"/>
          </a:xfrm>
          <a:prstGeom prst="rect">
            <a:avLst/>
          </a:prstGeom>
          <a:noFill/>
          <a:extLst>
            <a:ext uri="{909E8E84-426E-40DD-AFC4-6F175D3DCCD1}">
              <a14:hiddenFill xmlns:a14="http://schemas.microsoft.com/office/drawing/2010/main">
                <a:solidFill>
                  <a:srgbClr val="FFFFFF"/>
                </a:solidFill>
              </a14:hiddenFill>
            </a:ext>
          </a:extLst>
        </p:spPr>
      </p:pic>
      <p:pic>
        <p:nvPicPr>
          <p:cNvPr id="4098" name="Grafik 17" descr="Zukunft II"/>
          <p:cNvPicPr>
            <a:picLocks noChangeAspect="1" noChangeArrowheads="1"/>
          </p:cNvPicPr>
          <p:nvPr/>
        </p:nvPicPr>
        <p:blipFill>
          <a:blip r:embed="rId3">
            <a:extLst>
              <a:ext uri="{28A0092B-C50C-407E-A947-70E740481C1C}">
                <a14:useLocalDpi xmlns:a14="http://schemas.microsoft.com/office/drawing/2010/main" val="0"/>
              </a:ext>
            </a:extLst>
          </a:blip>
          <a:srcRect t="8430" r="59990" b="11343"/>
          <a:stretch>
            <a:fillRect/>
          </a:stretch>
        </p:blipFill>
        <p:spPr bwMode="auto">
          <a:xfrm>
            <a:off x="3347864" y="2665828"/>
            <a:ext cx="1656184" cy="2499224"/>
          </a:xfrm>
          <a:prstGeom prst="rect">
            <a:avLst/>
          </a:prstGeom>
          <a:noFill/>
          <a:extLst>
            <a:ext uri="{909E8E84-426E-40DD-AFC4-6F175D3DCCD1}">
              <a14:hiddenFill xmlns:a14="http://schemas.microsoft.com/office/drawing/2010/main">
                <a:solidFill>
                  <a:srgbClr val="FFFFFF"/>
                </a:solidFill>
              </a14:hiddenFill>
            </a:ext>
          </a:extLst>
        </p:spPr>
      </p:pic>
      <p:pic>
        <p:nvPicPr>
          <p:cNvPr id="4097" name="Grafik 18" descr="Zukunft II 1"/>
          <p:cNvPicPr>
            <a:picLocks noChangeAspect="1" noChangeArrowheads="1"/>
          </p:cNvPicPr>
          <p:nvPr/>
        </p:nvPicPr>
        <p:blipFill>
          <a:blip r:embed="rId4">
            <a:extLst>
              <a:ext uri="{28A0092B-C50C-407E-A947-70E740481C1C}">
                <a14:useLocalDpi xmlns:a14="http://schemas.microsoft.com/office/drawing/2010/main" val="0"/>
              </a:ext>
            </a:extLst>
          </a:blip>
          <a:srcRect r="41856"/>
          <a:stretch>
            <a:fillRect/>
          </a:stretch>
        </p:blipFill>
        <p:spPr bwMode="auto">
          <a:xfrm>
            <a:off x="5989406" y="2665827"/>
            <a:ext cx="1750946" cy="2470391"/>
          </a:xfrm>
          <a:prstGeom prst="rect">
            <a:avLst/>
          </a:prstGeom>
          <a:noFill/>
          <a:extLst>
            <a:ext uri="{909E8E84-426E-40DD-AFC4-6F175D3DCCD1}">
              <a14:hiddenFill xmlns:a14="http://schemas.microsoft.com/office/drawing/2010/main">
                <a:solidFill>
                  <a:srgbClr val="FFFFFF"/>
                </a:solidFill>
              </a14:hiddenFill>
            </a:ext>
          </a:extLst>
        </p:spPr>
      </p:pic>
      <p:sp>
        <p:nvSpPr>
          <p:cNvPr id="5" name="Textplatzhalter 4"/>
          <p:cNvSpPr>
            <a:spLocks noGrp="1"/>
          </p:cNvSpPr>
          <p:nvPr>
            <p:ph type="body" sz="quarter" idx="11"/>
          </p:nvPr>
        </p:nvSpPr>
        <p:spPr/>
        <p:txBody>
          <a:bodyPr/>
          <a:lstStyle/>
          <a:p>
            <a:r>
              <a:rPr lang="de-DE" dirty="0">
                <a:solidFill>
                  <a:schemeClr val="bg1">
                    <a:lumMod val="50000"/>
                  </a:schemeClr>
                </a:solidFill>
              </a:rPr>
              <a:t>Beispiel zur Visualisierung</a:t>
            </a:r>
          </a:p>
        </p:txBody>
      </p:sp>
    </p:spTree>
    <p:extLst>
      <p:ext uri="{BB962C8B-B14F-4D97-AF65-F5344CB8AC3E}">
        <p14:creationId xmlns:p14="http://schemas.microsoft.com/office/powerpoint/2010/main" val="6115391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p:txBody>
          <a:bodyPr/>
          <a:lstStyle/>
          <a:p>
            <a:pPr marL="0" indent="0">
              <a:buNone/>
            </a:pPr>
            <a:r>
              <a:rPr lang="de-DE" b="1" dirty="0" smtClean="0"/>
              <a:t>Ziel:  </a:t>
            </a:r>
          </a:p>
          <a:p>
            <a:pPr marL="0" indent="0">
              <a:buNone/>
            </a:pPr>
            <a:r>
              <a:rPr lang="de-DE" dirty="0" smtClean="0"/>
              <a:t>Sprache </a:t>
            </a:r>
            <a:r>
              <a:rPr lang="de-DE" dirty="0"/>
              <a:t>und </a:t>
            </a:r>
            <a:r>
              <a:rPr lang="de-DE" dirty="0" smtClean="0"/>
              <a:t>Handlungen </a:t>
            </a:r>
            <a:r>
              <a:rPr lang="de-DE" dirty="0"/>
              <a:t>im Unterrichtsgeschehen </a:t>
            </a:r>
            <a:r>
              <a:rPr lang="de-DE" dirty="0" smtClean="0"/>
              <a:t>aufeinander beziehen</a:t>
            </a:r>
          </a:p>
          <a:p>
            <a:pPr marL="0" indent="0">
              <a:buNone/>
            </a:pPr>
            <a:endParaRPr lang="de-DE" dirty="0"/>
          </a:p>
          <a:p>
            <a:pPr marL="0" indent="0">
              <a:buNone/>
            </a:pPr>
            <a:r>
              <a:rPr lang="de-DE" dirty="0"/>
              <a:t>Das Verstehen, Ausführen und Behalten von komplexen Zusammenhängen, Abläufen und Arbeitsaufträgen mit mehreren Handlungsschritten ist </a:t>
            </a:r>
            <a:r>
              <a:rPr lang="de-DE" dirty="0" smtClean="0"/>
              <a:t>für </a:t>
            </a:r>
            <a:r>
              <a:rPr lang="de-DE" dirty="0"/>
              <a:t>sprachlich beeinträchtigte Schülerinnen und Schüler eine große Herausforderung. </a:t>
            </a:r>
          </a:p>
        </p:txBody>
      </p:sp>
      <p:sp>
        <p:nvSpPr>
          <p:cNvPr id="3" name="Textplatzhalter 2"/>
          <p:cNvSpPr>
            <a:spLocks noGrp="1"/>
          </p:cNvSpPr>
          <p:nvPr>
            <p:ph type="body" sz="quarter" idx="11"/>
          </p:nvPr>
        </p:nvSpPr>
        <p:spPr>
          <a:xfrm>
            <a:off x="401261" y="1340768"/>
            <a:ext cx="8341477" cy="576064"/>
          </a:xfrm>
        </p:spPr>
        <p:txBody>
          <a:bodyPr/>
          <a:lstStyle/>
          <a:p>
            <a:r>
              <a:rPr lang="de-DE" dirty="0" smtClean="0"/>
              <a:t>Handlungsbegleitendes Sprechen</a:t>
            </a:r>
            <a:endParaRPr lang="de-DE" dirty="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a:t>
            </a:r>
            <a:r>
              <a:rPr lang="de-DE" dirty="0" smtClean="0"/>
              <a:t>Handlungsbegleitendes Sprechen</a:t>
            </a:r>
            <a:endParaRPr lang="de-DE" dirty="0"/>
          </a:p>
        </p:txBody>
      </p:sp>
    </p:spTree>
    <p:extLst>
      <p:ext uri="{BB962C8B-B14F-4D97-AF65-F5344CB8AC3E}">
        <p14:creationId xmlns:p14="http://schemas.microsoft.com/office/powerpoint/2010/main" val="13283261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467544" y="1556792"/>
            <a:ext cx="8064896" cy="4536504"/>
          </a:xfrm>
        </p:spPr>
        <p:txBody>
          <a:bodyPr/>
          <a:lstStyle/>
          <a:p>
            <a:pPr marL="0" indent="0">
              <a:buNone/>
            </a:pPr>
            <a:r>
              <a:rPr lang="de-DE" b="1" dirty="0" smtClean="0"/>
              <a:t>Methodik:</a:t>
            </a:r>
          </a:p>
          <a:p>
            <a:r>
              <a:rPr lang="de-DE" dirty="0" smtClean="0"/>
              <a:t>Erklärungen </a:t>
            </a:r>
            <a:r>
              <a:rPr lang="de-DE" dirty="0"/>
              <a:t>und Abläufe mit mehreren Schritten werden durch handlungsbegleitendes Sprechen </a:t>
            </a:r>
            <a:r>
              <a:rPr lang="de-DE" dirty="0" smtClean="0"/>
              <a:t>unterstützt</a:t>
            </a:r>
          </a:p>
          <a:p>
            <a:r>
              <a:rPr lang="de-DE" dirty="0" smtClean="0"/>
              <a:t>Vorgänge werden </a:t>
            </a:r>
            <a:r>
              <a:rPr lang="de-DE" dirty="0"/>
              <a:t>demonstriert und </a:t>
            </a:r>
            <a:r>
              <a:rPr lang="de-DE" dirty="0" smtClean="0"/>
              <a:t>nicht nur </a:t>
            </a:r>
            <a:r>
              <a:rPr lang="de-DE" dirty="0"/>
              <a:t>in abstrakter Form </a:t>
            </a:r>
            <a:r>
              <a:rPr lang="de-DE" dirty="0" smtClean="0"/>
              <a:t>erläutert</a:t>
            </a:r>
            <a:endParaRPr lang="de-DE" dirty="0"/>
          </a:p>
          <a:p>
            <a:pPr marL="0" indent="0">
              <a:buNone/>
            </a:pPr>
            <a:endParaRPr lang="de-DE" dirty="0" smtClean="0"/>
          </a:p>
          <a:p>
            <a:pPr marL="0" indent="0">
              <a:buNone/>
            </a:pPr>
            <a:r>
              <a:rPr lang="de-DE" u="sng" dirty="0" smtClean="0"/>
              <a:t>Beispiel Physikunterricht</a:t>
            </a:r>
          </a:p>
          <a:p>
            <a:pPr marL="0" indent="0">
              <a:buNone/>
            </a:pPr>
            <a:r>
              <a:rPr lang="de-DE" dirty="0" smtClean="0"/>
              <a:t>Bei der Experimentdurchführung zeigt die </a:t>
            </a:r>
            <a:r>
              <a:rPr lang="de-DE" dirty="0"/>
              <a:t>Lehrkraft den Ablauf mit den </a:t>
            </a:r>
            <a:r>
              <a:rPr lang="de-DE" dirty="0" smtClean="0"/>
              <a:t>Versuchsmaterialien </a:t>
            </a:r>
            <a:r>
              <a:rPr lang="de-DE" dirty="0"/>
              <a:t>und </a:t>
            </a:r>
            <a:r>
              <a:rPr lang="de-DE" dirty="0" smtClean="0"/>
              <a:t>begleitet diesen durch </a:t>
            </a:r>
            <a:r>
              <a:rPr lang="de-DE" dirty="0"/>
              <a:t>sprachliche </a:t>
            </a:r>
            <a:r>
              <a:rPr lang="de-DE" dirty="0" smtClean="0"/>
              <a:t>Ausführungen.</a:t>
            </a:r>
            <a:endParaRPr lang="de-DE" dirty="0"/>
          </a:p>
        </p:txBody>
      </p:sp>
      <p:sp>
        <p:nvSpPr>
          <p:cNvPr id="4" name="Titel 3"/>
          <p:cNvSpPr>
            <a:spLocks noGrp="1"/>
          </p:cNvSpPr>
          <p:nvPr>
            <p:ph type="title"/>
          </p:nvPr>
        </p:nvSpPr>
        <p:spPr/>
        <p:txBody>
          <a:bodyPr/>
          <a:lstStyle/>
          <a:p>
            <a:r>
              <a:rPr lang="de-DE" dirty="0"/>
              <a:t>Spezifische Aspekte der </a:t>
            </a:r>
            <a:r>
              <a:rPr lang="de-DE" dirty="0" smtClean="0"/>
              <a:t>Lehrer*</a:t>
            </a:r>
            <a:r>
              <a:rPr lang="de-DE" dirty="0" err="1" smtClean="0"/>
              <a:t>innensprache</a:t>
            </a:r>
            <a:r>
              <a:rPr lang="de-DE" dirty="0"/>
              <a:t>: Handlungsbegleitendes Sprechen</a:t>
            </a:r>
          </a:p>
        </p:txBody>
      </p:sp>
    </p:spTree>
    <p:extLst>
      <p:ext uri="{BB962C8B-B14F-4D97-AF65-F5344CB8AC3E}">
        <p14:creationId xmlns:p14="http://schemas.microsoft.com/office/powerpoint/2010/main" val="26610453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p:txBody>
          <a:bodyPr/>
          <a:lstStyle/>
          <a:p>
            <a:r>
              <a:rPr lang="de-DE" dirty="0" smtClean="0"/>
              <a:t>die Elemente </a:t>
            </a:r>
            <a:r>
              <a:rPr lang="de-DE" dirty="0"/>
              <a:t>der </a:t>
            </a:r>
            <a:r>
              <a:rPr lang="de-DE" dirty="0" smtClean="0"/>
              <a:t>Lehrer*</a:t>
            </a:r>
            <a:r>
              <a:rPr lang="de-DE" dirty="0" err="1" smtClean="0"/>
              <a:t>innensprache</a:t>
            </a:r>
            <a:r>
              <a:rPr lang="de-DE" dirty="0" smtClean="0"/>
              <a:t> </a:t>
            </a:r>
            <a:r>
              <a:rPr lang="de-DE" dirty="0"/>
              <a:t>sind in Verbindung mit den verwendeten Medien </a:t>
            </a:r>
            <a:r>
              <a:rPr lang="de-DE" dirty="0" smtClean="0"/>
              <a:t>(z. B. Dokumentenkamera</a:t>
            </a:r>
            <a:r>
              <a:rPr lang="de-DE" dirty="0"/>
              <a:t>, </a:t>
            </a:r>
            <a:r>
              <a:rPr lang="de-DE" dirty="0" err="1"/>
              <a:t>Beamer</a:t>
            </a:r>
            <a:r>
              <a:rPr lang="de-DE" dirty="0" smtClean="0"/>
              <a:t>, Tablets, </a:t>
            </a:r>
            <a:r>
              <a:rPr lang="de-DE" dirty="0"/>
              <a:t>etc.) reflektiert </a:t>
            </a:r>
            <a:r>
              <a:rPr lang="de-DE" dirty="0" smtClean="0"/>
              <a:t>einzusetzen</a:t>
            </a:r>
          </a:p>
          <a:p>
            <a:r>
              <a:rPr lang="de-DE" dirty="0" smtClean="0"/>
              <a:t>die </a:t>
            </a:r>
            <a:r>
              <a:rPr lang="de-DE" b="1" dirty="0"/>
              <a:t>Positionierung </a:t>
            </a:r>
            <a:r>
              <a:rPr lang="de-DE" dirty="0"/>
              <a:t>der </a:t>
            </a:r>
            <a:r>
              <a:rPr lang="de-DE" dirty="0" smtClean="0"/>
              <a:t>Lehrkraft im </a:t>
            </a:r>
            <a:r>
              <a:rPr lang="de-DE" dirty="0"/>
              <a:t>Raum ist eine wichtige Komponente zur Umsetzung einer förderlichen und wirksamen </a:t>
            </a:r>
            <a:r>
              <a:rPr lang="de-DE" dirty="0" smtClean="0"/>
              <a:t>Lehrer*</a:t>
            </a:r>
            <a:r>
              <a:rPr lang="de-DE" dirty="0" err="1" smtClean="0"/>
              <a:t>innensprache</a:t>
            </a:r>
            <a:r>
              <a:rPr lang="de-DE" dirty="0" smtClean="0"/>
              <a:t> (z. B. </a:t>
            </a:r>
            <a:r>
              <a:rPr lang="de-DE" dirty="0" err="1" smtClean="0"/>
              <a:t>antlitzgerichtete</a:t>
            </a:r>
            <a:r>
              <a:rPr lang="de-DE" dirty="0" smtClean="0"/>
              <a:t> Positionierung beim Vortrag)</a:t>
            </a:r>
          </a:p>
          <a:p>
            <a:r>
              <a:rPr lang="de-DE" dirty="0" smtClean="0"/>
              <a:t>festinstallierten </a:t>
            </a:r>
            <a:r>
              <a:rPr lang="de-DE" dirty="0"/>
              <a:t>Geräten an ungünstigen </a:t>
            </a:r>
            <a:r>
              <a:rPr lang="de-DE" dirty="0" smtClean="0"/>
              <a:t>Standorten sollte </a:t>
            </a:r>
            <a:r>
              <a:rPr lang="de-DE" dirty="0"/>
              <a:t>auf eine Fernbedienung zurückgegriffen oder immer wieder ein Platzwechsel vollzogen </a:t>
            </a:r>
            <a:r>
              <a:rPr lang="de-DE" dirty="0" smtClean="0"/>
              <a:t>werden</a:t>
            </a:r>
          </a:p>
          <a:p>
            <a:pPr marL="0" indent="0">
              <a:buNone/>
            </a:pPr>
            <a:endParaRPr lang="de-DE" dirty="0"/>
          </a:p>
        </p:txBody>
      </p:sp>
      <p:sp>
        <p:nvSpPr>
          <p:cNvPr id="3" name="Textplatzhalter 2"/>
          <p:cNvSpPr>
            <a:spLocks noGrp="1"/>
          </p:cNvSpPr>
          <p:nvPr>
            <p:ph type="body" sz="quarter" idx="11"/>
          </p:nvPr>
        </p:nvSpPr>
        <p:spPr/>
        <p:txBody>
          <a:bodyPr/>
          <a:lstStyle/>
          <a:p>
            <a:r>
              <a:rPr lang="de-DE" dirty="0" smtClean="0"/>
              <a:t>Lehrer*</a:t>
            </a:r>
            <a:r>
              <a:rPr lang="de-DE" dirty="0" err="1" smtClean="0"/>
              <a:t>innensprache</a:t>
            </a:r>
            <a:r>
              <a:rPr lang="de-DE" dirty="0" smtClean="0"/>
              <a:t> im Kontext digitaler Medien</a:t>
            </a:r>
            <a:endParaRPr lang="de-DE" dirty="0"/>
          </a:p>
        </p:txBody>
      </p:sp>
      <p:sp>
        <p:nvSpPr>
          <p:cNvPr id="4" name="Titel 3"/>
          <p:cNvSpPr>
            <a:spLocks noGrp="1"/>
          </p:cNvSpPr>
          <p:nvPr>
            <p:ph type="title"/>
          </p:nvPr>
        </p:nvSpPr>
        <p:spPr/>
        <p:txBody>
          <a:bodyPr/>
          <a:lstStyle/>
          <a:p>
            <a:r>
              <a:rPr lang="de-DE" dirty="0" smtClean="0"/>
              <a:t>Lehrer*</a:t>
            </a:r>
            <a:r>
              <a:rPr lang="de-DE" dirty="0" err="1" smtClean="0"/>
              <a:t>innensprache</a:t>
            </a:r>
            <a:r>
              <a:rPr lang="de-DE" dirty="0" smtClean="0"/>
              <a:t> </a:t>
            </a:r>
            <a:r>
              <a:rPr lang="de-DE" dirty="0"/>
              <a:t>im Kontext digitaler Medien</a:t>
            </a:r>
          </a:p>
        </p:txBody>
      </p:sp>
    </p:spTree>
    <p:extLst>
      <p:ext uri="{BB962C8B-B14F-4D97-AF65-F5344CB8AC3E}">
        <p14:creationId xmlns:p14="http://schemas.microsoft.com/office/powerpoint/2010/main" val="31395091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p:txBody>
          <a:bodyPr/>
          <a:lstStyle/>
          <a:p>
            <a:pPr marL="0" indent="0">
              <a:spcAft>
                <a:spcPts val="1200"/>
              </a:spcAft>
              <a:buNone/>
            </a:pPr>
            <a:r>
              <a:rPr lang="de-DE" b="1" dirty="0" smtClean="0"/>
              <a:t>Ziel: </a:t>
            </a:r>
            <a:r>
              <a:rPr lang="de-DE" dirty="0" smtClean="0"/>
              <a:t>Verbindung </a:t>
            </a:r>
            <a:r>
              <a:rPr lang="de-DE" dirty="0"/>
              <a:t>zwischen </a:t>
            </a:r>
            <a:endParaRPr lang="de-DE" dirty="0" smtClean="0"/>
          </a:p>
          <a:p>
            <a:pPr marL="0" indent="0" algn="ctr">
              <a:buNone/>
            </a:pPr>
            <a:r>
              <a:rPr lang="de-DE" dirty="0" smtClean="0"/>
              <a:t>LERNENDEM – LERNGEGENSTAND – LEHRKRAFT</a:t>
            </a:r>
            <a:endParaRPr lang="de-DE" dirty="0"/>
          </a:p>
        </p:txBody>
      </p:sp>
      <p:sp>
        <p:nvSpPr>
          <p:cNvPr id="4" name="Titel 3"/>
          <p:cNvSpPr>
            <a:spLocks noGrp="1"/>
          </p:cNvSpPr>
          <p:nvPr>
            <p:ph type="title"/>
          </p:nvPr>
        </p:nvSpPr>
        <p:spPr/>
        <p:txBody>
          <a:bodyPr/>
          <a:lstStyle/>
          <a:p>
            <a:r>
              <a:rPr lang="de-DE" dirty="0" smtClean="0"/>
              <a:t>Lehrer*</a:t>
            </a:r>
            <a:r>
              <a:rPr lang="de-DE" dirty="0" err="1" smtClean="0"/>
              <a:t>innensprache</a:t>
            </a:r>
            <a:r>
              <a:rPr lang="de-DE" dirty="0" smtClean="0"/>
              <a:t> </a:t>
            </a:r>
            <a:r>
              <a:rPr lang="de-DE" dirty="0"/>
              <a:t>im Kontext digitaler Medien</a:t>
            </a:r>
          </a:p>
        </p:txBody>
      </p:sp>
    </p:spTree>
    <p:extLst>
      <p:ext uri="{BB962C8B-B14F-4D97-AF65-F5344CB8AC3E}">
        <p14:creationId xmlns:p14="http://schemas.microsoft.com/office/powerpoint/2010/main" val="40813570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1"/>
          </p:nvPr>
        </p:nvSpPr>
        <p:spPr/>
        <p:txBody>
          <a:bodyPr/>
          <a:lstStyle/>
          <a:p>
            <a:r>
              <a:rPr lang="de-DE" dirty="0" smtClean="0"/>
              <a:t>Arbeitsaufträge</a:t>
            </a:r>
            <a:endParaRPr lang="de-DE" dirty="0"/>
          </a:p>
        </p:txBody>
      </p:sp>
      <p:sp>
        <p:nvSpPr>
          <p:cNvPr id="4" name="Titel 3"/>
          <p:cNvSpPr>
            <a:spLocks noGrp="1"/>
          </p:cNvSpPr>
          <p:nvPr>
            <p:ph type="title"/>
          </p:nvPr>
        </p:nvSpPr>
        <p:spPr/>
        <p:txBody>
          <a:bodyPr/>
          <a:lstStyle/>
          <a:p>
            <a:r>
              <a:rPr lang="de-DE" dirty="0" smtClean="0"/>
              <a:t>Arbeitsaufträge</a:t>
            </a:r>
            <a:endParaRPr lang="de-DE" dirty="0"/>
          </a:p>
        </p:txBody>
      </p:sp>
      <p:sp>
        <p:nvSpPr>
          <p:cNvPr id="5" name="Inhaltsplatzhalter 1"/>
          <p:cNvSpPr txBox="1">
            <a:spLocks/>
          </p:cNvSpPr>
          <p:nvPr/>
        </p:nvSpPr>
        <p:spPr>
          <a:xfrm>
            <a:off x="539552" y="2348880"/>
            <a:ext cx="8064896" cy="2016224"/>
          </a:xfrm>
          <a:prstGeom prst="rect">
            <a:avLst/>
          </a:prstGeom>
          <a:ln w="12700">
            <a:solidFill>
              <a:schemeClr val="tx1"/>
            </a:solidFill>
          </a:ln>
        </p:spPr>
        <p:txBody>
          <a:bodyPr/>
          <a:lstStyle>
            <a:lvl1pPr marL="342900" indent="-342900" algn="l" rtl="0" eaLnBrk="1" fontAlgn="base" hangingPunct="1">
              <a:spcBef>
                <a:spcPct val="20000"/>
              </a:spcBef>
              <a:spcAft>
                <a:spcPct val="0"/>
              </a:spcAft>
              <a:buChar char="•"/>
              <a:defRPr sz="2400">
                <a:solidFill>
                  <a:schemeClr val="bg1">
                    <a:lumMod val="50000"/>
                  </a:schemeClr>
                </a:solidFill>
                <a:latin typeface="LMU CompatilFact" pitchFamily="2" charset="0"/>
                <a:ea typeface="+mn-ea"/>
                <a:cs typeface="LMU CompatilFact" pitchFamily="2" charset="0"/>
              </a:defRPr>
            </a:lvl1pPr>
            <a:lvl2pPr marL="742950" indent="-285750" algn="l" rtl="0" eaLnBrk="1" fontAlgn="base" hangingPunct="1">
              <a:spcBef>
                <a:spcPct val="20000"/>
              </a:spcBef>
              <a:spcAft>
                <a:spcPct val="0"/>
              </a:spcAft>
              <a:buChar char="–"/>
              <a:defRPr sz="2000">
                <a:solidFill>
                  <a:schemeClr val="bg1">
                    <a:lumMod val="50000"/>
                  </a:schemeClr>
                </a:solidFill>
                <a:latin typeface="LMU CompatilFact" pitchFamily="2" charset="0"/>
                <a:ea typeface="+mn-ea"/>
                <a:cs typeface="LMU CompatilFact" pitchFamily="2" charset="0"/>
              </a:defRPr>
            </a:lvl2pPr>
            <a:lvl3pPr marL="1143000" indent="-228600" algn="l" rtl="0" eaLnBrk="1" fontAlgn="base" hangingPunct="1">
              <a:spcBef>
                <a:spcPct val="20000"/>
              </a:spcBef>
              <a:spcAft>
                <a:spcPct val="0"/>
              </a:spcAft>
              <a:buChar char="•"/>
              <a:defRPr sz="1800">
                <a:solidFill>
                  <a:schemeClr val="bg1">
                    <a:lumMod val="50000"/>
                  </a:schemeClr>
                </a:solidFill>
                <a:latin typeface="LMU CompatilFact" pitchFamily="2" charset="0"/>
                <a:ea typeface="+mn-ea"/>
                <a:cs typeface="LMU CompatilFact" pitchFamily="2" charset="0"/>
              </a:defRPr>
            </a:lvl3pPr>
            <a:lvl4pPr marL="1600200" indent="-228600" algn="l" rtl="0" eaLnBrk="1" fontAlgn="base" hangingPunct="1">
              <a:spcBef>
                <a:spcPct val="20000"/>
              </a:spcBef>
              <a:spcAft>
                <a:spcPct val="0"/>
              </a:spcAft>
              <a:buChar char="–"/>
              <a:defRPr sz="1600">
                <a:solidFill>
                  <a:schemeClr val="bg1">
                    <a:lumMod val="50000"/>
                  </a:schemeClr>
                </a:solidFill>
                <a:latin typeface="LMU CompatilFact" pitchFamily="2" charset="0"/>
                <a:ea typeface="+mn-ea"/>
                <a:cs typeface="LMU CompatilFact" pitchFamily="2" charset="0"/>
              </a:defRPr>
            </a:lvl4pPr>
            <a:lvl5pPr marL="2057400" indent="-228600" algn="l" rtl="0" eaLnBrk="1" fontAlgn="base" hangingPunct="1">
              <a:spcBef>
                <a:spcPct val="20000"/>
              </a:spcBef>
              <a:spcAft>
                <a:spcPct val="0"/>
              </a:spcAft>
              <a:buChar char="»"/>
              <a:defRPr sz="1600">
                <a:solidFill>
                  <a:schemeClr val="bg1">
                    <a:lumMod val="50000"/>
                  </a:schemeClr>
                </a:solidFill>
                <a:latin typeface="LMU CompatilFact" pitchFamily="2" charset="0"/>
                <a:ea typeface="+mn-ea"/>
                <a:cs typeface="LMU CompatilFact" pitchFamily="2" charset="0"/>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spcBef>
                <a:spcPts val="0"/>
              </a:spcBef>
              <a:spcAft>
                <a:spcPts val="1200"/>
              </a:spcAft>
              <a:buFontTx/>
              <a:buNone/>
            </a:pPr>
            <a:r>
              <a:rPr lang="de-DE" b="1" u="sng" dirty="0"/>
              <a:t>Hinweis:</a:t>
            </a:r>
          </a:p>
          <a:p>
            <a:pPr marL="0" indent="0">
              <a:spcBef>
                <a:spcPts val="0"/>
              </a:spcBef>
              <a:spcAft>
                <a:spcPts val="1200"/>
              </a:spcAft>
              <a:buFontTx/>
              <a:buNone/>
            </a:pPr>
            <a:r>
              <a:rPr lang="de-DE" dirty="0"/>
              <a:t>Im Anschluss können Arbeitsaufträge zu den Inhalten dieser Präsentation bearbeitet werden. Die Arbeitsaufträge sowie die Lösungen sind den entsprechenden Dokumenten zu entnehmen.</a:t>
            </a:r>
          </a:p>
          <a:p>
            <a:pPr marL="0" indent="0">
              <a:spcBef>
                <a:spcPts val="0"/>
              </a:spcBef>
              <a:spcAft>
                <a:spcPts val="1200"/>
              </a:spcAft>
              <a:buFontTx/>
              <a:buNone/>
            </a:pPr>
            <a:endParaRPr lang="de-DE" kern="0" dirty="0" smtClean="0"/>
          </a:p>
          <a:p>
            <a:pPr marL="720000" indent="0">
              <a:spcBef>
                <a:spcPts val="0"/>
              </a:spcBef>
              <a:buFontTx/>
              <a:buNone/>
            </a:pPr>
            <a:endParaRPr lang="de-DE" kern="0" dirty="0" smtClean="0"/>
          </a:p>
        </p:txBody>
      </p:sp>
    </p:spTree>
    <p:extLst>
      <p:ext uri="{BB962C8B-B14F-4D97-AF65-F5344CB8AC3E}">
        <p14:creationId xmlns:p14="http://schemas.microsoft.com/office/powerpoint/2010/main" val="40652372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539552" y="1867810"/>
            <a:ext cx="8064896" cy="4513517"/>
          </a:xfrm>
        </p:spPr>
        <p:txBody>
          <a:bodyPr/>
          <a:lstStyle/>
          <a:p>
            <a:pPr marL="0" indent="0">
              <a:spcAft>
                <a:spcPts val="600"/>
              </a:spcAft>
              <a:buNone/>
            </a:pPr>
            <a:r>
              <a:rPr lang="de-DE" sz="1500" dirty="0"/>
              <a:t>AMOROSA, HEDWIG/NOTERDAEME, MICHELE: Rezeptive Sprachstörungen. Ein Therapiemanual. Göttingen: </a:t>
            </a:r>
            <a:r>
              <a:rPr lang="de-DE" sz="1500" dirty="0" err="1"/>
              <a:t>Hogrefe</a:t>
            </a:r>
            <a:r>
              <a:rPr lang="de-DE" sz="1500" dirty="0"/>
              <a:t>, 2003.</a:t>
            </a:r>
          </a:p>
          <a:p>
            <a:pPr marL="0" indent="0">
              <a:spcAft>
                <a:spcPts val="600"/>
              </a:spcAft>
              <a:buNone/>
            </a:pPr>
            <a:r>
              <a:rPr lang="de-DE" sz="1500" dirty="0"/>
              <a:t>BÜTTNER, CLAUDIA/QUINDEL, RALF: Gesprächsführung und Beratung. Sicherheit und Kompetenz im Therapiegespräch. Heidelberg: Springer, 2005.</a:t>
            </a:r>
          </a:p>
          <a:p>
            <a:pPr marL="0" indent="0">
              <a:spcAft>
                <a:spcPts val="600"/>
              </a:spcAft>
              <a:buNone/>
            </a:pPr>
            <a:r>
              <a:rPr lang="de-DE" sz="1500" dirty="0"/>
              <a:t>DANNENBAUER, FRIEDRICH M.: Grammatik. In: BAUMGARTNER, STEPHAN/FÜSSENICH, IRIS (Hrsg.): Sprachtherapie mit Kindern. München: Reinhardt, 5. Auflage 2002, S. 105-161. </a:t>
            </a:r>
          </a:p>
          <a:p>
            <a:pPr marL="0" indent="0">
              <a:spcAft>
                <a:spcPts val="600"/>
              </a:spcAft>
              <a:buNone/>
            </a:pPr>
            <a:r>
              <a:rPr lang="de-DE" sz="1500" dirty="0"/>
              <a:t>EIBERGER, CHRISTIANE/HILDEBRANDT, HEIDE: </a:t>
            </a:r>
            <a:r>
              <a:rPr lang="de-DE" sz="1500" dirty="0" smtClean="0"/>
              <a:t>Lehrersprache </a:t>
            </a:r>
            <a:r>
              <a:rPr lang="de-DE" sz="1500" dirty="0"/>
              <a:t>richtig einsetzen. Trainingsbausteine für eine wirksame Kommunikation in der sonderpädagogischen Förderung. Hamburg: </a:t>
            </a:r>
            <a:r>
              <a:rPr lang="de-DE" sz="1500" dirty="0" err="1"/>
              <a:t>Persen</a:t>
            </a:r>
            <a:r>
              <a:rPr lang="de-DE" sz="1500" dirty="0"/>
              <a:t>, 2014.</a:t>
            </a:r>
          </a:p>
          <a:p>
            <a:pPr marL="0" indent="0">
              <a:spcAft>
                <a:spcPts val="600"/>
              </a:spcAft>
              <a:buNone/>
            </a:pPr>
            <a:r>
              <a:rPr lang="de-DE" sz="1500" dirty="0"/>
              <a:t>GROHNFELDT, MANFRED/REBER, KARIN/SCHÖNAUER-SCHNEIDER, WILMA: Sprachheilpädagogischer Unterricht – Unterrichtsprinzipien, Methoden und Unterrichtsplanung. In: Sonderpädagogik in Bayern 50 (2007) 3, S. 19 - 31. </a:t>
            </a:r>
          </a:p>
          <a:p>
            <a:pPr marL="0" indent="0">
              <a:spcAft>
                <a:spcPts val="600"/>
              </a:spcAft>
              <a:buNone/>
            </a:pPr>
            <a:r>
              <a:rPr lang="de-DE" sz="1500" dirty="0"/>
              <a:t>HEIDEMANN, RUDOLF: Körpersprache im Unterricht. Ein Ratgeber für Lehrende. </a:t>
            </a:r>
            <a:r>
              <a:rPr lang="de-DE" sz="1500" dirty="0" err="1"/>
              <a:t>Wiebelsheim</a:t>
            </a:r>
            <a:r>
              <a:rPr lang="de-DE" sz="1500" dirty="0"/>
              <a:t>: Quelle &amp; Meyer, 8. Auflage 2007</a:t>
            </a:r>
            <a:r>
              <a:rPr lang="de-DE" sz="1500" dirty="0" smtClean="0"/>
              <a:t>.</a:t>
            </a:r>
          </a:p>
          <a:p>
            <a:pPr marL="0" indent="0">
              <a:spcAft>
                <a:spcPts val="600"/>
              </a:spcAft>
              <a:buNone/>
            </a:pPr>
            <a:r>
              <a:rPr lang="de-DE" sz="1500" dirty="0" smtClean="0"/>
              <a:t>LEISEN</a:t>
            </a:r>
            <a:r>
              <a:rPr lang="de-DE" sz="1500" dirty="0"/>
              <a:t>, JOSEF: Handbuch der Sprachförderung im Fach. Sprachsensibler Fachunterricht in der Praxis. Bonn: Klett, 2013.</a:t>
            </a:r>
          </a:p>
          <a:p>
            <a:pPr marL="0" indent="0">
              <a:spcAft>
                <a:spcPts val="600"/>
              </a:spcAft>
              <a:buNone/>
            </a:pPr>
            <a:endParaRPr lang="de-DE" sz="1500" dirty="0"/>
          </a:p>
        </p:txBody>
      </p:sp>
      <p:sp>
        <p:nvSpPr>
          <p:cNvPr id="3" name="Textplatzhalter 2"/>
          <p:cNvSpPr>
            <a:spLocks noGrp="1"/>
          </p:cNvSpPr>
          <p:nvPr>
            <p:ph type="body" sz="quarter" idx="11"/>
          </p:nvPr>
        </p:nvSpPr>
        <p:spPr>
          <a:xfrm>
            <a:off x="539552" y="1300931"/>
            <a:ext cx="8064896" cy="566880"/>
          </a:xfrm>
        </p:spPr>
        <p:txBody>
          <a:bodyPr/>
          <a:lstStyle/>
          <a:p>
            <a:r>
              <a:rPr lang="de-DE" dirty="0" smtClean="0"/>
              <a:t>Literatur</a:t>
            </a:r>
            <a:endParaRPr lang="de-DE" dirty="0"/>
          </a:p>
        </p:txBody>
      </p:sp>
      <p:sp>
        <p:nvSpPr>
          <p:cNvPr id="4" name="Titel 3"/>
          <p:cNvSpPr>
            <a:spLocks noGrp="1"/>
          </p:cNvSpPr>
          <p:nvPr>
            <p:ph type="title"/>
          </p:nvPr>
        </p:nvSpPr>
        <p:spPr/>
        <p:txBody>
          <a:bodyPr/>
          <a:lstStyle/>
          <a:p>
            <a:r>
              <a:rPr lang="de-DE" dirty="0" smtClean="0"/>
              <a:t>Literatur</a:t>
            </a:r>
            <a:endParaRPr lang="de-DE" dirty="0"/>
          </a:p>
        </p:txBody>
      </p:sp>
    </p:spTree>
    <p:extLst>
      <p:ext uri="{BB962C8B-B14F-4D97-AF65-F5344CB8AC3E}">
        <p14:creationId xmlns:p14="http://schemas.microsoft.com/office/powerpoint/2010/main" val="38237723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0"/>
          </p:nvPr>
        </p:nvSpPr>
        <p:spPr>
          <a:xfrm>
            <a:off x="323528" y="1268760"/>
            <a:ext cx="8064896" cy="4104456"/>
          </a:xfrm>
        </p:spPr>
        <p:txBody>
          <a:bodyPr/>
          <a:lstStyle/>
          <a:p>
            <a:pPr marL="0" indent="0">
              <a:spcAft>
                <a:spcPts val="600"/>
              </a:spcAft>
              <a:buNone/>
            </a:pPr>
            <a:r>
              <a:rPr lang="de-DE" sz="1500" dirty="0" smtClean="0"/>
              <a:t>LEISEN</a:t>
            </a:r>
            <a:r>
              <a:rPr lang="de-DE" sz="1500" dirty="0"/>
              <a:t>, JOSEF: Kinder erwerben und lernen Sprachen – zur Praxis der Sprachbildung und was die Theorie dazu sagt. In: Praxis Sprache 63 (2018) 3, S. 164 – 175.</a:t>
            </a:r>
          </a:p>
          <a:p>
            <a:pPr marL="0" indent="0">
              <a:spcAft>
                <a:spcPts val="600"/>
              </a:spcAft>
              <a:buNone/>
            </a:pPr>
            <a:r>
              <a:rPr lang="de-DE" sz="1500" dirty="0"/>
              <a:t>MAYER, ANDREAS: Dimensionen sprachheilpädagogischen Handelns im Unterricht. In: Die Sprachheilarbeit 54 (2009) 3, S. 108 – 118.</a:t>
            </a:r>
          </a:p>
          <a:p>
            <a:pPr marL="0" indent="0">
              <a:spcAft>
                <a:spcPts val="600"/>
              </a:spcAft>
              <a:buNone/>
            </a:pPr>
            <a:r>
              <a:rPr lang="de-DE" sz="1500" dirty="0"/>
              <a:t>MAYER, ANDREAS: Sprachheilpädagogischer Unterricht – Basisartikel. In: Sprachförderung und Sprachtherapie in Schule und Praxis 4 (2015) 3, S. 130 – 137.</a:t>
            </a:r>
          </a:p>
          <a:p>
            <a:pPr marL="0" indent="0">
              <a:spcAft>
                <a:spcPts val="600"/>
              </a:spcAft>
              <a:buNone/>
            </a:pPr>
            <a:r>
              <a:rPr lang="de-DE" sz="1500" dirty="0"/>
              <a:t>REBER, KARIN/SCHÖNAUER-SCHNEIDER, WILMA: Sprachförderung im inklusiven Unterricht. Praxistipps für Lehrkräfte. München: Reinhardt, 2017. </a:t>
            </a:r>
          </a:p>
          <a:p>
            <a:pPr marL="0" indent="0">
              <a:spcAft>
                <a:spcPts val="600"/>
              </a:spcAft>
              <a:buNone/>
            </a:pPr>
            <a:r>
              <a:rPr lang="de-DE" sz="1500" dirty="0"/>
              <a:t>REBER, KARIN/SCHÖNAUER-SCHNEIDER, WILMA: Bausteine sprachheilpädagogischen Unterrichts. München: Reinhardt, 4. Auflage 2018.</a:t>
            </a:r>
          </a:p>
          <a:p>
            <a:pPr marL="0" indent="0">
              <a:spcAft>
                <a:spcPts val="600"/>
              </a:spcAft>
              <a:buNone/>
            </a:pPr>
            <a:r>
              <a:rPr lang="de-DE" sz="1500" dirty="0"/>
              <a:t>STEINDORF, GERHARD: Grundbegriffe des Lehrens und Lernens. Bad Heilbrunn: </a:t>
            </a:r>
            <a:r>
              <a:rPr lang="de-DE" sz="1500" dirty="0" err="1"/>
              <a:t>Klinkhardt</a:t>
            </a:r>
            <a:r>
              <a:rPr lang="de-DE" sz="1500" dirty="0"/>
              <a:t>, 5. Auflage 2000.</a:t>
            </a:r>
          </a:p>
          <a:p>
            <a:pPr marL="0" indent="0">
              <a:spcAft>
                <a:spcPts val="600"/>
              </a:spcAft>
              <a:buNone/>
            </a:pPr>
            <a:r>
              <a:rPr lang="de-DE" sz="1500" dirty="0"/>
              <a:t>THEISEL, ANJA/GLÜCK, CHRISTIAN W.: Hauptmerkmale eines entwicklungswirksamen Unterrichtsangebotes für sprachbeeinträchtigte Kinder in der Einschätzung von Experten. In: Die Sprachheilarbeit 57 (2012) 1, S. 24 – 34.</a:t>
            </a:r>
          </a:p>
          <a:p>
            <a:pPr marL="0" indent="0">
              <a:spcAft>
                <a:spcPts val="600"/>
              </a:spcAft>
              <a:buNone/>
            </a:pPr>
            <a:r>
              <a:rPr lang="de-DE" sz="1500" dirty="0" err="1"/>
              <a:t>TROßBACH</a:t>
            </a:r>
            <a:r>
              <a:rPr lang="de-DE" sz="1500" dirty="0"/>
              <a:t>-NEUNER, EVA: Schwerpunkte der Unterrichtsarbeit bei Kindern mit Förderbedarf im Bereich der Sprache. In: Zeitschrift für Heilpädagogik 48 (1997) 4, S. 184-189.</a:t>
            </a:r>
          </a:p>
          <a:p>
            <a:pPr marL="0" indent="0">
              <a:spcAft>
                <a:spcPts val="600"/>
              </a:spcAft>
              <a:buNone/>
            </a:pPr>
            <a:endParaRPr lang="de-DE" sz="1500" dirty="0"/>
          </a:p>
        </p:txBody>
      </p:sp>
      <p:sp>
        <p:nvSpPr>
          <p:cNvPr id="4" name="Titel 3"/>
          <p:cNvSpPr>
            <a:spLocks noGrp="1"/>
          </p:cNvSpPr>
          <p:nvPr>
            <p:ph type="title"/>
          </p:nvPr>
        </p:nvSpPr>
        <p:spPr/>
        <p:txBody>
          <a:bodyPr/>
          <a:lstStyle/>
          <a:p>
            <a:r>
              <a:rPr lang="de-DE" dirty="0" smtClean="0"/>
              <a:t>Literatur</a:t>
            </a:r>
            <a:endParaRPr lang="de-DE" dirty="0"/>
          </a:p>
        </p:txBody>
      </p:sp>
    </p:spTree>
    <p:extLst>
      <p:ext uri="{BB962C8B-B14F-4D97-AF65-F5344CB8AC3E}">
        <p14:creationId xmlns:p14="http://schemas.microsoft.com/office/powerpoint/2010/main" val="2892583548"/>
      </p:ext>
    </p:extLst>
  </p:cSld>
  <p:clrMapOvr>
    <a:masterClrMapping/>
  </p:clrMapOvr>
  <p:timing>
    <p:tnLst>
      <p:par>
        <p:cTn id="1" dur="indefinite" restart="never" nodeType="tmRoot"/>
      </p:par>
    </p:tnLst>
  </p:timing>
</p:sld>
</file>

<file path=ppt/theme/theme1.xml><?xml version="1.0" encoding="utf-8"?>
<a:theme xmlns:a="http://schemas.openxmlformats.org/drawingml/2006/main" name="LMU_Corporate Design_2">
  <a:themeElements>
    <a:clrScheme name="LMU-Farben_eigen">
      <a:dk1>
        <a:srgbClr val="006C31"/>
      </a:dk1>
      <a:lt1>
        <a:srgbClr val="808080"/>
      </a:lt1>
      <a:dk2>
        <a:srgbClr val="006C31"/>
      </a:dk2>
      <a:lt2>
        <a:srgbClr val="D9D9D9"/>
      </a:lt2>
      <a:accent1>
        <a:srgbClr val="2C854D"/>
      </a:accent1>
      <a:accent2>
        <a:srgbClr val="D9D9D9"/>
      </a:accent2>
      <a:accent3>
        <a:srgbClr val="006C31"/>
      </a:accent3>
      <a:accent4>
        <a:srgbClr val="808080"/>
      </a:accent4>
      <a:accent5>
        <a:srgbClr val="FFFFFF"/>
      </a:accent5>
      <a:accent6>
        <a:srgbClr val="000000"/>
      </a:accent6>
      <a:hlink>
        <a:srgbClr val="006C31"/>
      </a:hlink>
      <a:folHlink>
        <a:srgbClr val="2C854D"/>
      </a:folHlink>
    </a:clrScheme>
    <a:fontScheme name="Leere Präsentation">
      <a:majorFont>
        <a:latin typeface="Arial"/>
        <a:ea typeface="ＭＳ Ｐゴシック"/>
        <a:cs typeface=""/>
      </a:majorFont>
      <a:minorFont>
        <a:latin typeface="Arial"/>
        <a:ea typeface="ＭＳ Ｐゴシック"/>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ＭＳ Ｐゴシック" pitchFamily="-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ＭＳ Ｐゴシック" pitchFamily="-12" charset="-128"/>
          </a:defRPr>
        </a:defPPr>
      </a:lstStyle>
    </a:lnDef>
  </a:objectDefaults>
  <a:extraClrSchemeLst>
    <a:extraClrScheme>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 PPT_Begleitmaterialien_Inklusion[18419]</Template>
  <TotalTime>0</TotalTime>
  <Words>1988</Words>
  <Application>Microsoft Office PowerPoint</Application>
  <PresentationFormat>Bildschirmpräsentation (4:3)</PresentationFormat>
  <Paragraphs>266</Paragraphs>
  <Slides>36</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36</vt:i4>
      </vt:variant>
    </vt:vector>
  </HeadingPairs>
  <TitlesOfParts>
    <vt:vector size="43" baseType="lpstr">
      <vt:lpstr>ＭＳ Ｐゴシック</vt:lpstr>
      <vt:lpstr>Arial</vt:lpstr>
      <vt:lpstr>Calibri</vt:lpstr>
      <vt:lpstr>LMU CompatilFact</vt:lpstr>
      <vt:lpstr>Times New Roman</vt:lpstr>
      <vt:lpstr>Wingdings</vt:lpstr>
      <vt:lpstr>LMU_Corporate Design_2</vt:lpstr>
      <vt:lpstr>Aspekte einer sprachheilpädagogisch akzentuierten Lehrer*innensprache </vt:lpstr>
      <vt:lpstr>PowerPoint-Präsentation</vt:lpstr>
      <vt:lpstr>PowerPoint-Präsentation</vt:lpstr>
      <vt:lpstr>Ziele der Lehrer*innensprache</vt:lpstr>
      <vt:lpstr>Ziele der Lehrer*innensprache</vt:lpstr>
      <vt:lpstr>Allgemeine Aspekte einer sprachförderlichen Lehrer*innensprache</vt:lpstr>
      <vt:lpstr>Allgemeine Aspekte einer sprachförderlichen Lehrer*innensprache: Verbale Aspekte</vt:lpstr>
      <vt:lpstr>Allgemeine Aspekte einer sprachförderlichen Lehrer*innensprache: Verbale Aspekte</vt:lpstr>
      <vt:lpstr>Allgemeine Aspekte einer sprachförderlichen Lehrer*innensprache: Verbale Aspekte</vt:lpstr>
      <vt:lpstr>Allgemeine Aspekte einer sprachförderlichen Lehrer*innensprache: Verbale Aspekte</vt:lpstr>
      <vt:lpstr>Allgemeine Aspekte einer sprachförderlichen Lehrer*innensprache: Verbale Aspekte</vt:lpstr>
      <vt:lpstr>Allgemeine Aspekte einer sprachförderlichen Lehrer*innensprache: Verbale Aspekte</vt:lpstr>
      <vt:lpstr>Allgemeine Aspekte einer sprachförderlichen Lehrer*innensprache: Verbale Aspekte</vt:lpstr>
      <vt:lpstr>Allgemeine Aspekte einer sprachförderlichen Lehrer*innensprache</vt:lpstr>
      <vt:lpstr>Allgemeine Aspekte einer sprachförderlichen Lehrer*innensprache: Nonverbale Aspekte</vt:lpstr>
      <vt:lpstr>Allgemeine Aspekte einer sprachförderlichen Lehrer*innensprache</vt:lpstr>
      <vt:lpstr>Spezifische Aspekte der Lehrer*innensprache</vt:lpstr>
      <vt:lpstr>Spezifische Aspekte der Lehrer*innensprache: Modellierungstechniken</vt:lpstr>
      <vt:lpstr>Spezifische Aspekte der Lehrer*innensprache: Modellierungstechniken</vt:lpstr>
      <vt:lpstr>Spezifische Aspekte der Lehrer*innensprache: Modellierungstechniken</vt:lpstr>
      <vt:lpstr>Spezifische Aspekte der Lehrer*innensprache: Modellierungstechniken</vt:lpstr>
      <vt:lpstr>Spezifische Aspekte der Lehrer*innensprache: Fragetechniken</vt:lpstr>
      <vt:lpstr>Spezifische Aspekte der Lehrer*innensprache: Fragetechniken</vt:lpstr>
      <vt:lpstr>Spezifische Aspekte der Lehrer*innensprache: Fragetechniken</vt:lpstr>
      <vt:lpstr>Spezifische Aspekte der Lehrer*innensprache: Impulstechniken</vt:lpstr>
      <vt:lpstr>Spezifische Aspekte der Lehrer*innensprache: Impulstechniken</vt:lpstr>
      <vt:lpstr>Spezifische Aspekte der Lehrer*innensprache: Frage- und Impulstechniken</vt:lpstr>
      <vt:lpstr>Spezifische Aspekte der Lehrer*innensprache: Metasprache</vt:lpstr>
      <vt:lpstr>Spezifische Aspekte der Lehrer*innensprache: Metasprache</vt:lpstr>
      <vt:lpstr>Spezifische Aspekte der Lehrer*innensprache: Handlungsbegleitendes Sprechen</vt:lpstr>
      <vt:lpstr>Spezifische Aspekte der Lehrer*innensprache: Handlungsbegleitendes Sprechen</vt:lpstr>
      <vt:lpstr>Lehrer*innensprache im Kontext digitaler Medien</vt:lpstr>
      <vt:lpstr>Lehrer*innensprache im Kontext digitaler Medien</vt:lpstr>
      <vt:lpstr>Arbeitsaufträge</vt:lpstr>
      <vt:lpstr>Literatur</vt:lpstr>
      <vt:lpstr>Literatur</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cheinzl@t-online.de</dc:creator>
  <cp:lastModifiedBy>Miriam</cp:lastModifiedBy>
  <cp:revision>38</cp:revision>
  <dcterms:created xsi:type="dcterms:W3CDTF">2019-02-25T21:36:23Z</dcterms:created>
  <dcterms:modified xsi:type="dcterms:W3CDTF">2019-05-14T12:06:25Z</dcterms:modified>
</cp:coreProperties>
</file>