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8" r:id="rId4"/>
    <p:sldId id="264" r:id="rId5"/>
    <p:sldId id="265" r:id="rId6"/>
    <p:sldId id="277" r:id="rId7"/>
    <p:sldId id="266" r:id="rId8"/>
    <p:sldId id="267" r:id="rId9"/>
    <p:sldId id="275" r:id="rId10"/>
    <p:sldId id="276" r:id="rId11"/>
    <p:sldId id="270" r:id="rId12"/>
    <p:sldId id="271" r:id="rId13"/>
    <p:sldId id="278" r:id="rId14"/>
    <p:sldId id="279" r:id="rId15"/>
    <p:sldId id="272" r:id="rId16"/>
    <p:sldId id="281" r:id="rId17"/>
    <p:sldId id="280" r:id="rId18"/>
    <p:sldId id="282" r:id="rId19"/>
    <p:sldId id="283" r:id="rId20"/>
    <p:sldId id="291" r:id="rId21"/>
    <p:sldId id="284" r:id="rId22"/>
    <p:sldId id="285" r:id="rId23"/>
    <p:sldId id="286" r:id="rId24"/>
    <p:sldId id="287" r:id="rId25"/>
    <p:sldId id="289" r:id="rId26"/>
    <p:sldId id="290" r:id="rId27"/>
    <p:sldId id="273" r:id="rId2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8D3E"/>
    <a:srgbClr val="006C31"/>
    <a:srgbClr val="F3F4F2"/>
    <a:srgbClr val="C6C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465" autoAdjust="0"/>
    <p:restoredTop sz="94660"/>
  </p:normalViewPr>
  <p:slideViewPr>
    <p:cSldViewPr>
      <p:cViewPr varScale="1">
        <p:scale>
          <a:sx n="83" d="100"/>
          <a:sy n="83" d="100"/>
        </p:scale>
        <p:origin x="-14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A9B403-8FB5-4013-A857-5BD9F35C5718}" type="doc">
      <dgm:prSet loTypeId="urn:microsoft.com/office/officeart/2005/8/layout/hierarchy4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737927C-E4D2-402E-8762-7F696BB30E2C}">
      <dgm:prSet phldrT="[Text]"/>
      <dgm:spPr/>
      <dgm:t>
        <a:bodyPr/>
        <a:lstStyle/>
        <a:p>
          <a:r>
            <a:rPr lang="de-DE" smtClean="0"/>
            <a:t>Unterrichtsziel</a:t>
          </a:r>
          <a:endParaRPr lang="de-DE" dirty="0"/>
        </a:p>
      </dgm:t>
    </dgm:pt>
    <dgm:pt modelId="{4F0DC39A-4DD8-4D28-AED5-C2DAB10E5156}" type="parTrans" cxnId="{1DB72E23-164F-465B-9519-E07F3CE86DCE}">
      <dgm:prSet/>
      <dgm:spPr/>
      <dgm:t>
        <a:bodyPr/>
        <a:lstStyle/>
        <a:p>
          <a:endParaRPr lang="de-DE"/>
        </a:p>
      </dgm:t>
    </dgm:pt>
    <dgm:pt modelId="{85AD9D0F-57AD-4F50-8492-613E1A30F83D}" type="sibTrans" cxnId="{1DB72E23-164F-465B-9519-E07F3CE86DCE}">
      <dgm:prSet/>
      <dgm:spPr/>
      <dgm:t>
        <a:bodyPr/>
        <a:lstStyle/>
        <a:p>
          <a:endParaRPr lang="de-DE"/>
        </a:p>
      </dgm:t>
    </dgm:pt>
    <dgm:pt modelId="{C0BEF084-4974-4948-AFB5-4D2C9E30253D}">
      <dgm:prSet phldrT="[Text]"/>
      <dgm:spPr/>
      <dgm:t>
        <a:bodyPr/>
        <a:lstStyle/>
        <a:p>
          <a:r>
            <a:rPr lang="de-DE" smtClean="0"/>
            <a:t>Lerninhalte</a:t>
          </a:r>
          <a:endParaRPr lang="de-DE" dirty="0"/>
        </a:p>
      </dgm:t>
    </dgm:pt>
    <dgm:pt modelId="{FB01FD9E-2394-4F8D-B299-4C525B273DA9}" type="parTrans" cxnId="{A32A07DD-3EF0-41A6-9E63-15B83A40494B}">
      <dgm:prSet/>
      <dgm:spPr/>
      <dgm:t>
        <a:bodyPr/>
        <a:lstStyle/>
        <a:p>
          <a:endParaRPr lang="de-DE"/>
        </a:p>
      </dgm:t>
    </dgm:pt>
    <dgm:pt modelId="{CEF55A11-9B8D-45C3-80B9-809A3407F0AC}" type="sibTrans" cxnId="{A32A07DD-3EF0-41A6-9E63-15B83A40494B}">
      <dgm:prSet/>
      <dgm:spPr/>
      <dgm:t>
        <a:bodyPr/>
        <a:lstStyle/>
        <a:p>
          <a:endParaRPr lang="de-DE"/>
        </a:p>
      </dgm:t>
    </dgm:pt>
    <dgm:pt modelId="{198E8AF9-BCD9-4EAF-B42C-D03715B26CE7}">
      <dgm:prSet phldrT="[Text]"/>
      <dgm:spPr/>
      <dgm:t>
        <a:bodyPr/>
        <a:lstStyle/>
        <a:p>
          <a:r>
            <a:rPr lang="de-DE" smtClean="0"/>
            <a:t>Bildungsinhalte</a:t>
          </a:r>
          <a:endParaRPr lang="de-DE" dirty="0"/>
        </a:p>
      </dgm:t>
    </dgm:pt>
    <dgm:pt modelId="{6ACC139F-54E5-4597-A86E-166297B3509A}" type="parTrans" cxnId="{465E3E13-F407-47FD-85E5-3D9F448F21F9}">
      <dgm:prSet/>
      <dgm:spPr/>
      <dgm:t>
        <a:bodyPr/>
        <a:lstStyle/>
        <a:p>
          <a:endParaRPr lang="de-DE"/>
        </a:p>
      </dgm:t>
    </dgm:pt>
    <dgm:pt modelId="{599B8163-086D-43A3-B8F4-F9F25AE2DC09}" type="sibTrans" cxnId="{465E3E13-F407-47FD-85E5-3D9F448F21F9}">
      <dgm:prSet/>
      <dgm:spPr/>
      <dgm:t>
        <a:bodyPr/>
        <a:lstStyle/>
        <a:p>
          <a:endParaRPr lang="de-DE"/>
        </a:p>
      </dgm:t>
    </dgm:pt>
    <dgm:pt modelId="{5BE5D2E4-1AD9-49CE-81B8-6A37F342E336}" type="pres">
      <dgm:prSet presAssocID="{FEA9B403-8FB5-4013-A857-5BD9F35C571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006D58BE-B5C3-4B1C-A2D0-00A93473904D}" type="pres">
      <dgm:prSet presAssocID="{6737927C-E4D2-402E-8762-7F696BB30E2C}" presName="vertOne" presStyleCnt="0"/>
      <dgm:spPr/>
    </dgm:pt>
    <dgm:pt modelId="{AE828744-C1A3-4497-A21D-D7C8F057AA19}" type="pres">
      <dgm:prSet presAssocID="{6737927C-E4D2-402E-8762-7F696BB30E2C}" presName="txOne" presStyleLbl="node0" presStyleIdx="0" presStyleCnt="1" custScaleX="70328" custScaleY="24353" custLinFactY="-3246" custLinFactNeighborX="0" custLinFactNeighborY="-100000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E797CF0E-3435-4EB1-ABAF-AE7605342D51}" type="pres">
      <dgm:prSet presAssocID="{6737927C-E4D2-402E-8762-7F696BB30E2C}" presName="parTransOne" presStyleCnt="0"/>
      <dgm:spPr/>
    </dgm:pt>
    <dgm:pt modelId="{D35BA84B-4996-4BB6-93E6-BC1D7BF026DD}" type="pres">
      <dgm:prSet presAssocID="{6737927C-E4D2-402E-8762-7F696BB30E2C}" presName="horzOne" presStyleCnt="0"/>
      <dgm:spPr/>
    </dgm:pt>
    <dgm:pt modelId="{0D7C82E3-07A2-4161-8C4D-1878FE84638A}" type="pres">
      <dgm:prSet presAssocID="{C0BEF084-4974-4948-AFB5-4D2C9E30253D}" presName="vertTwo" presStyleCnt="0"/>
      <dgm:spPr/>
    </dgm:pt>
    <dgm:pt modelId="{F6D75BC9-BF38-4B5E-A814-2FC47E9737DB}" type="pres">
      <dgm:prSet presAssocID="{C0BEF084-4974-4948-AFB5-4D2C9E30253D}" presName="txTwo" presStyleLbl="node2" presStyleIdx="0" presStyleCnt="2" custScaleX="31143" custScaleY="22463" custLinFactNeighborX="749" custLinFactNeighborY="2445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482F8484-5FA2-4E9D-B444-6D8A581885C9}" type="pres">
      <dgm:prSet presAssocID="{C0BEF084-4974-4948-AFB5-4D2C9E30253D}" presName="horzTwo" presStyleCnt="0"/>
      <dgm:spPr/>
    </dgm:pt>
    <dgm:pt modelId="{B6B14FCA-12AF-4D5A-B847-FD7D35A6CA2D}" type="pres">
      <dgm:prSet presAssocID="{CEF55A11-9B8D-45C3-80B9-809A3407F0AC}" presName="sibSpaceTwo" presStyleCnt="0"/>
      <dgm:spPr/>
    </dgm:pt>
    <dgm:pt modelId="{5944D53D-0183-46F1-BB52-C71DDB50738F}" type="pres">
      <dgm:prSet presAssocID="{198E8AF9-BCD9-4EAF-B42C-D03715B26CE7}" presName="vertTwo" presStyleCnt="0"/>
      <dgm:spPr/>
    </dgm:pt>
    <dgm:pt modelId="{C7280323-CA9D-45CF-AD14-C665DA18C6DA}" type="pres">
      <dgm:prSet presAssocID="{198E8AF9-BCD9-4EAF-B42C-D03715B26CE7}" presName="txTwo" presStyleLbl="node2" presStyleIdx="1" presStyleCnt="2" custScaleX="40525" custScaleY="22463" custLinFactNeighborX="-1018" custLinFactNeighborY="3260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CE94581A-A1A2-485D-8847-F8CD30A340E1}" type="pres">
      <dgm:prSet presAssocID="{198E8AF9-BCD9-4EAF-B42C-D03715B26CE7}" presName="horzTwo" presStyleCnt="0"/>
      <dgm:spPr/>
    </dgm:pt>
  </dgm:ptLst>
  <dgm:cxnLst>
    <dgm:cxn modelId="{00B8F4B8-973C-4498-AC3F-DA9E87528AC7}" type="presOf" srcId="{6737927C-E4D2-402E-8762-7F696BB30E2C}" destId="{AE828744-C1A3-4497-A21D-D7C8F057AA19}" srcOrd="0" destOrd="0" presId="urn:microsoft.com/office/officeart/2005/8/layout/hierarchy4"/>
    <dgm:cxn modelId="{465E3E13-F407-47FD-85E5-3D9F448F21F9}" srcId="{6737927C-E4D2-402E-8762-7F696BB30E2C}" destId="{198E8AF9-BCD9-4EAF-B42C-D03715B26CE7}" srcOrd="1" destOrd="0" parTransId="{6ACC139F-54E5-4597-A86E-166297B3509A}" sibTransId="{599B8163-086D-43A3-B8F4-F9F25AE2DC09}"/>
    <dgm:cxn modelId="{1DB72E23-164F-465B-9519-E07F3CE86DCE}" srcId="{FEA9B403-8FB5-4013-A857-5BD9F35C5718}" destId="{6737927C-E4D2-402E-8762-7F696BB30E2C}" srcOrd="0" destOrd="0" parTransId="{4F0DC39A-4DD8-4D28-AED5-C2DAB10E5156}" sibTransId="{85AD9D0F-57AD-4F50-8492-613E1A30F83D}"/>
    <dgm:cxn modelId="{4A9E60FC-578B-4AF0-B669-262C4CF5CE1A}" type="presOf" srcId="{C0BEF084-4974-4948-AFB5-4D2C9E30253D}" destId="{F6D75BC9-BF38-4B5E-A814-2FC47E9737DB}" srcOrd="0" destOrd="0" presId="urn:microsoft.com/office/officeart/2005/8/layout/hierarchy4"/>
    <dgm:cxn modelId="{A32A07DD-3EF0-41A6-9E63-15B83A40494B}" srcId="{6737927C-E4D2-402E-8762-7F696BB30E2C}" destId="{C0BEF084-4974-4948-AFB5-4D2C9E30253D}" srcOrd="0" destOrd="0" parTransId="{FB01FD9E-2394-4F8D-B299-4C525B273DA9}" sibTransId="{CEF55A11-9B8D-45C3-80B9-809A3407F0AC}"/>
    <dgm:cxn modelId="{77B48F9F-EA43-4B60-B3B5-DA8149091C9B}" type="presOf" srcId="{FEA9B403-8FB5-4013-A857-5BD9F35C5718}" destId="{5BE5D2E4-1AD9-49CE-81B8-6A37F342E336}" srcOrd="0" destOrd="0" presId="urn:microsoft.com/office/officeart/2005/8/layout/hierarchy4"/>
    <dgm:cxn modelId="{CCBC0B50-3CE5-4E6D-9AE0-50CC88C8C1D2}" type="presOf" srcId="{198E8AF9-BCD9-4EAF-B42C-D03715B26CE7}" destId="{C7280323-CA9D-45CF-AD14-C665DA18C6DA}" srcOrd="0" destOrd="0" presId="urn:microsoft.com/office/officeart/2005/8/layout/hierarchy4"/>
    <dgm:cxn modelId="{32092C34-87E6-4DA2-9F95-3759934C4399}" type="presParOf" srcId="{5BE5D2E4-1AD9-49CE-81B8-6A37F342E336}" destId="{006D58BE-B5C3-4B1C-A2D0-00A93473904D}" srcOrd="0" destOrd="0" presId="urn:microsoft.com/office/officeart/2005/8/layout/hierarchy4"/>
    <dgm:cxn modelId="{DEDA5E75-5CE3-4637-876E-33FDA775E7F2}" type="presParOf" srcId="{006D58BE-B5C3-4B1C-A2D0-00A93473904D}" destId="{AE828744-C1A3-4497-A21D-D7C8F057AA19}" srcOrd="0" destOrd="0" presId="urn:microsoft.com/office/officeart/2005/8/layout/hierarchy4"/>
    <dgm:cxn modelId="{F6D203C4-B3CA-426F-B70A-02AAF2344EF0}" type="presParOf" srcId="{006D58BE-B5C3-4B1C-A2D0-00A93473904D}" destId="{E797CF0E-3435-4EB1-ABAF-AE7605342D51}" srcOrd="1" destOrd="0" presId="urn:microsoft.com/office/officeart/2005/8/layout/hierarchy4"/>
    <dgm:cxn modelId="{8431C196-A6BD-43C8-B99F-4D2D6E8253E2}" type="presParOf" srcId="{006D58BE-B5C3-4B1C-A2D0-00A93473904D}" destId="{D35BA84B-4996-4BB6-93E6-BC1D7BF026DD}" srcOrd="2" destOrd="0" presId="urn:microsoft.com/office/officeart/2005/8/layout/hierarchy4"/>
    <dgm:cxn modelId="{D0D14317-9DDF-41BD-841F-B1AF79BD9B5E}" type="presParOf" srcId="{D35BA84B-4996-4BB6-93E6-BC1D7BF026DD}" destId="{0D7C82E3-07A2-4161-8C4D-1878FE84638A}" srcOrd="0" destOrd="0" presId="urn:microsoft.com/office/officeart/2005/8/layout/hierarchy4"/>
    <dgm:cxn modelId="{7CEA6439-14FC-408D-B7F2-07164662DE67}" type="presParOf" srcId="{0D7C82E3-07A2-4161-8C4D-1878FE84638A}" destId="{F6D75BC9-BF38-4B5E-A814-2FC47E9737DB}" srcOrd="0" destOrd="0" presId="urn:microsoft.com/office/officeart/2005/8/layout/hierarchy4"/>
    <dgm:cxn modelId="{944BEB30-863B-49CC-8EA0-0985CDB00F95}" type="presParOf" srcId="{0D7C82E3-07A2-4161-8C4D-1878FE84638A}" destId="{482F8484-5FA2-4E9D-B444-6D8A581885C9}" srcOrd="1" destOrd="0" presId="urn:microsoft.com/office/officeart/2005/8/layout/hierarchy4"/>
    <dgm:cxn modelId="{2D6933E6-4E24-43E8-968B-27CF55E445F8}" type="presParOf" srcId="{D35BA84B-4996-4BB6-93E6-BC1D7BF026DD}" destId="{B6B14FCA-12AF-4D5A-B847-FD7D35A6CA2D}" srcOrd="1" destOrd="0" presId="urn:microsoft.com/office/officeart/2005/8/layout/hierarchy4"/>
    <dgm:cxn modelId="{6BFEF0FB-0D45-4815-B4D0-F583CDC1CA2A}" type="presParOf" srcId="{D35BA84B-4996-4BB6-93E6-BC1D7BF026DD}" destId="{5944D53D-0183-46F1-BB52-C71DDB50738F}" srcOrd="2" destOrd="0" presId="urn:microsoft.com/office/officeart/2005/8/layout/hierarchy4"/>
    <dgm:cxn modelId="{E0E22667-7D5B-4F07-8D14-0806C72DA97E}" type="presParOf" srcId="{5944D53D-0183-46F1-BB52-C71DDB50738F}" destId="{C7280323-CA9D-45CF-AD14-C665DA18C6DA}" srcOrd="0" destOrd="0" presId="urn:microsoft.com/office/officeart/2005/8/layout/hierarchy4"/>
    <dgm:cxn modelId="{2C80BAC6-FF5A-4180-B293-579BE9F244F9}" type="presParOf" srcId="{5944D53D-0183-46F1-BB52-C71DDB50738F}" destId="{CE94581A-A1A2-485D-8847-F8CD30A340E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A9B403-8FB5-4013-A857-5BD9F35C5718}" type="doc">
      <dgm:prSet loTypeId="urn:microsoft.com/office/officeart/2005/8/layout/hierarchy4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737927C-E4D2-402E-8762-7F696BB30E2C}">
      <dgm:prSet phldrT="[Text]"/>
      <dgm:spPr/>
      <dgm:t>
        <a:bodyPr/>
        <a:lstStyle/>
        <a:p>
          <a:r>
            <a:rPr lang="de-DE" dirty="0" smtClean="0"/>
            <a:t>Unterrichtsziel</a:t>
          </a:r>
          <a:r>
            <a:rPr lang="de-DE" dirty="0" smtClean="0">
              <a:solidFill>
                <a:srgbClr val="FF0000"/>
              </a:solidFill>
            </a:rPr>
            <a:t> </a:t>
          </a:r>
          <a:r>
            <a:rPr lang="de-DE" b="1" dirty="0" smtClean="0">
              <a:solidFill>
                <a:schemeClr val="accent6"/>
              </a:solidFill>
            </a:rPr>
            <a:t>im sprachsensiblen Unterricht</a:t>
          </a:r>
          <a:endParaRPr lang="de-DE" b="1" dirty="0">
            <a:solidFill>
              <a:schemeClr val="accent6"/>
            </a:solidFill>
          </a:endParaRPr>
        </a:p>
      </dgm:t>
    </dgm:pt>
    <dgm:pt modelId="{4F0DC39A-4DD8-4D28-AED5-C2DAB10E5156}" type="parTrans" cxnId="{1DB72E23-164F-465B-9519-E07F3CE86DCE}">
      <dgm:prSet/>
      <dgm:spPr/>
      <dgm:t>
        <a:bodyPr/>
        <a:lstStyle/>
        <a:p>
          <a:endParaRPr lang="de-DE"/>
        </a:p>
      </dgm:t>
    </dgm:pt>
    <dgm:pt modelId="{85AD9D0F-57AD-4F50-8492-613E1A30F83D}" type="sibTrans" cxnId="{1DB72E23-164F-465B-9519-E07F3CE86DCE}">
      <dgm:prSet/>
      <dgm:spPr/>
      <dgm:t>
        <a:bodyPr/>
        <a:lstStyle/>
        <a:p>
          <a:endParaRPr lang="de-DE"/>
        </a:p>
      </dgm:t>
    </dgm:pt>
    <dgm:pt modelId="{C0BEF084-4974-4948-AFB5-4D2C9E30253D}">
      <dgm:prSet phldrT="[Text]"/>
      <dgm:spPr/>
      <dgm:t>
        <a:bodyPr/>
        <a:lstStyle/>
        <a:p>
          <a:r>
            <a:rPr lang="de-DE" smtClean="0"/>
            <a:t>Lerninhalte</a:t>
          </a:r>
          <a:endParaRPr lang="de-DE" dirty="0"/>
        </a:p>
      </dgm:t>
    </dgm:pt>
    <dgm:pt modelId="{FB01FD9E-2394-4F8D-B299-4C525B273DA9}" type="parTrans" cxnId="{A32A07DD-3EF0-41A6-9E63-15B83A40494B}">
      <dgm:prSet/>
      <dgm:spPr/>
      <dgm:t>
        <a:bodyPr/>
        <a:lstStyle/>
        <a:p>
          <a:endParaRPr lang="de-DE"/>
        </a:p>
      </dgm:t>
    </dgm:pt>
    <dgm:pt modelId="{CEF55A11-9B8D-45C3-80B9-809A3407F0AC}" type="sibTrans" cxnId="{A32A07DD-3EF0-41A6-9E63-15B83A40494B}">
      <dgm:prSet/>
      <dgm:spPr/>
      <dgm:t>
        <a:bodyPr/>
        <a:lstStyle/>
        <a:p>
          <a:endParaRPr lang="de-DE"/>
        </a:p>
      </dgm:t>
    </dgm:pt>
    <dgm:pt modelId="{198E8AF9-BCD9-4EAF-B42C-D03715B26CE7}">
      <dgm:prSet phldrT="[Text]"/>
      <dgm:spPr/>
      <dgm:t>
        <a:bodyPr/>
        <a:lstStyle/>
        <a:p>
          <a:r>
            <a:rPr lang="de-DE" smtClean="0"/>
            <a:t>Bildungsinhalte</a:t>
          </a:r>
          <a:endParaRPr lang="de-DE" dirty="0"/>
        </a:p>
      </dgm:t>
    </dgm:pt>
    <dgm:pt modelId="{6ACC139F-54E5-4597-A86E-166297B3509A}" type="parTrans" cxnId="{465E3E13-F407-47FD-85E5-3D9F448F21F9}">
      <dgm:prSet/>
      <dgm:spPr/>
      <dgm:t>
        <a:bodyPr/>
        <a:lstStyle/>
        <a:p>
          <a:endParaRPr lang="de-DE"/>
        </a:p>
      </dgm:t>
    </dgm:pt>
    <dgm:pt modelId="{599B8163-086D-43A3-B8F4-F9F25AE2DC09}" type="sibTrans" cxnId="{465E3E13-F407-47FD-85E5-3D9F448F21F9}">
      <dgm:prSet/>
      <dgm:spPr/>
      <dgm:t>
        <a:bodyPr/>
        <a:lstStyle/>
        <a:p>
          <a:endParaRPr lang="de-DE"/>
        </a:p>
      </dgm:t>
    </dgm:pt>
    <dgm:pt modelId="{5BE5D2E4-1AD9-49CE-81B8-6A37F342E336}" type="pres">
      <dgm:prSet presAssocID="{FEA9B403-8FB5-4013-A857-5BD9F35C571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006D58BE-B5C3-4B1C-A2D0-00A93473904D}" type="pres">
      <dgm:prSet presAssocID="{6737927C-E4D2-402E-8762-7F696BB30E2C}" presName="vertOne" presStyleCnt="0"/>
      <dgm:spPr/>
    </dgm:pt>
    <dgm:pt modelId="{AE828744-C1A3-4497-A21D-D7C8F057AA19}" type="pres">
      <dgm:prSet presAssocID="{6737927C-E4D2-402E-8762-7F696BB30E2C}" presName="txOne" presStyleLbl="node0" presStyleIdx="0" presStyleCnt="1" custScaleX="70328" custScaleY="24353" custLinFactY="-3246" custLinFactNeighborX="0" custLinFactNeighborY="-100000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E797CF0E-3435-4EB1-ABAF-AE7605342D51}" type="pres">
      <dgm:prSet presAssocID="{6737927C-E4D2-402E-8762-7F696BB30E2C}" presName="parTransOne" presStyleCnt="0"/>
      <dgm:spPr/>
    </dgm:pt>
    <dgm:pt modelId="{D35BA84B-4996-4BB6-93E6-BC1D7BF026DD}" type="pres">
      <dgm:prSet presAssocID="{6737927C-E4D2-402E-8762-7F696BB30E2C}" presName="horzOne" presStyleCnt="0"/>
      <dgm:spPr/>
    </dgm:pt>
    <dgm:pt modelId="{0D7C82E3-07A2-4161-8C4D-1878FE84638A}" type="pres">
      <dgm:prSet presAssocID="{C0BEF084-4974-4948-AFB5-4D2C9E30253D}" presName="vertTwo" presStyleCnt="0"/>
      <dgm:spPr/>
    </dgm:pt>
    <dgm:pt modelId="{F6D75BC9-BF38-4B5E-A814-2FC47E9737DB}" type="pres">
      <dgm:prSet presAssocID="{C0BEF084-4974-4948-AFB5-4D2C9E30253D}" presName="txTwo" presStyleLbl="node2" presStyleIdx="0" presStyleCnt="2" custScaleX="31143" custScaleY="22463" custLinFactNeighborX="749" custLinFactNeighborY="2445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482F8484-5FA2-4E9D-B444-6D8A581885C9}" type="pres">
      <dgm:prSet presAssocID="{C0BEF084-4974-4948-AFB5-4D2C9E30253D}" presName="horzTwo" presStyleCnt="0"/>
      <dgm:spPr/>
    </dgm:pt>
    <dgm:pt modelId="{B6B14FCA-12AF-4D5A-B847-FD7D35A6CA2D}" type="pres">
      <dgm:prSet presAssocID="{CEF55A11-9B8D-45C3-80B9-809A3407F0AC}" presName="sibSpaceTwo" presStyleCnt="0"/>
      <dgm:spPr/>
    </dgm:pt>
    <dgm:pt modelId="{5944D53D-0183-46F1-BB52-C71DDB50738F}" type="pres">
      <dgm:prSet presAssocID="{198E8AF9-BCD9-4EAF-B42C-D03715B26CE7}" presName="vertTwo" presStyleCnt="0"/>
      <dgm:spPr/>
    </dgm:pt>
    <dgm:pt modelId="{C7280323-CA9D-45CF-AD14-C665DA18C6DA}" type="pres">
      <dgm:prSet presAssocID="{198E8AF9-BCD9-4EAF-B42C-D03715B26CE7}" presName="txTwo" presStyleLbl="node2" presStyleIdx="1" presStyleCnt="2" custScaleX="40525" custScaleY="22463" custLinFactNeighborX="-1076" custLinFactNeighborY="3260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CE94581A-A1A2-485D-8847-F8CD30A340E1}" type="pres">
      <dgm:prSet presAssocID="{198E8AF9-BCD9-4EAF-B42C-D03715B26CE7}" presName="horzTwo" presStyleCnt="0"/>
      <dgm:spPr/>
    </dgm:pt>
  </dgm:ptLst>
  <dgm:cxnLst>
    <dgm:cxn modelId="{1DB72E23-164F-465B-9519-E07F3CE86DCE}" srcId="{FEA9B403-8FB5-4013-A857-5BD9F35C5718}" destId="{6737927C-E4D2-402E-8762-7F696BB30E2C}" srcOrd="0" destOrd="0" parTransId="{4F0DC39A-4DD8-4D28-AED5-C2DAB10E5156}" sibTransId="{85AD9D0F-57AD-4F50-8492-613E1A30F83D}"/>
    <dgm:cxn modelId="{A32A07DD-3EF0-41A6-9E63-15B83A40494B}" srcId="{6737927C-E4D2-402E-8762-7F696BB30E2C}" destId="{C0BEF084-4974-4948-AFB5-4D2C9E30253D}" srcOrd="0" destOrd="0" parTransId="{FB01FD9E-2394-4F8D-B299-4C525B273DA9}" sibTransId="{CEF55A11-9B8D-45C3-80B9-809A3407F0AC}"/>
    <dgm:cxn modelId="{A2C4A227-1157-4D35-845D-46428C4C87A4}" type="presOf" srcId="{6737927C-E4D2-402E-8762-7F696BB30E2C}" destId="{AE828744-C1A3-4497-A21D-D7C8F057AA19}" srcOrd="0" destOrd="0" presId="urn:microsoft.com/office/officeart/2005/8/layout/hierarchy4"/>
    <dgm:cxn modelId="{377DA03D-9BE4-4E75-85E6-A52FEC6F581D}" type="presOf" srcId="{198E8AF9-BCD9-4EAF-B42C-D03715B26CE7}" destId="{C7280323-CA9D-45CF-AD14-C665DA18C6DA}" srcOrd="0" destOrd="0" presId="urn:microsoft.com/office/officeart/2005/8/layout/hierarchy4"/>
    <dgm:cxn modelId="{465E3E13-F407-47FD-85E5-3D9F448F21F9}" srcId="{6737927C-E4D2-402E-8762-7F696BB30E2C}" destId="{198E8AF9-BCD9-4EAF-B42C-D03715B26CE7}" srcOrd="1" destOrd="0" parTransId="{6ACC139F-54E5-4597-A86E-166297B3509A}" sibTransId="{599B8163-086D-43A3-B8F4-F9F25AE2DC09}"/>
    <dgm:cxn modelId="{388E73CF-C3D3-46EF-ADA8-B3C19CC757A6}" type="presOf" srcId="{C0BEF084-4974-4948-AFB5-4D2C9E30253D}" destId="{F6D75BC9-BF38-4B5E-A814-2FC47E9737DB}" srcOrd="0" destOrd="0" presId="urn:microsoft.com/office/officeart/2005/8/layout/hierarchy4"/>
    <dgm:cxn modelId="{39FA7495-2121-484C-B168-2EF07FB54836}" type="presOf" srcId="{FEA9B403-8FB5-4013-A857-5BD9F35C5718}" destId="{5BE5D2E4-1AD9-49CE-81B8-6A37F342E336}" srcOrd="0" destOrd="0" presId="urn:microsoft.com/office/officeart/2005/8/layout/hierarchy4"/>
    <dgm:cxn modelId="{C4FCE127-7120-4E4D-AD50-AA077B22C55C}" type="presParOf" srcId="{5BE5D2E4-1AD9-49CE-81B8-6A37F342E336}" destId="{006D58BE-B5C3-4B1C-A2D0-00A93473904D}" srcOrd="0" destOrd="0" presId="urn:microsoft.com/office/officeart/2005/8/layout/hierarchy4"/>
    <dgm:cxn modelId="{1FE66557-3952-42D2-93A5-8B6436592FF7}" type="presParOf" srcId="{006D58BE-B5C3-4B1C-A2D0-00A93473904D}" destId="{AE828744-C1A3-4497-A21D-D7C8F057AA19}" srcOrd="0" destOrd="0" presId="urn:microsoft.com/office/officeart/2005/8/layout/hierarchy4"/>
    <dgm:cxn modelId="{8E201510-0535-4784-B8B1-CED423E5B073}" type="presParOf" srcId="{006D58BE-B5C3-4B1C-A2D0-00A93473904D}" destId="{E797CF0E-3435-4EB1-ABAF-AE7605342D51}" srcOrd="1" destOrd="0" presId="urn:microsoft.com/office/officeart/2005/8/layout/hierarchy4"/>
    <dgm:cxn modelId="{C1C30160-3236-41DC-90D2-43B74898008A}" type="presParOf" srcId="{006D58BE-B5C3-4B1C-A2D0-00A93473904D}" destId="{D35BA84B-4996-4BB6-93E6-BC1D7BF026DD}" srcOrd="2" destOrd="0" presId="urn:microsoft.com/office/officeart/2005/8/layout/hierarchy4"/>
    <dgm:cxn modelId="{20EEDF7C-BE46-463F-8CB1-C426BDB4B911}" type="presParOf" srcId="{D35BA84B-4996-4BB6-93E6-BC1D7BF026DD}" destId="{0D7C82E3-07A2-4161-8C4D-1878FE84638A}" srcOrd="0" destOrd="0" presId="urn:microsoft.com/office/officeart/2005/8/layout/hierarchy4"/>
    <dgm:cxn modelId="{4C6FFDAD-6DDB-4E9C-ABC6-3098E634CCEA}" type="presParOf" srcId="{0D7C82E3-07A2-4161-8C4D-1878FE84638A}" destId="{F6D75BC9-BF38-4B5E-A814-2FC47E9737DB}" srcOrd="0" destOrd="0" presId="urn:microsoft.com/office/officeart/2005/8/layout/hierarchy4"/>
    <dgm:cxn modelId="{5FB3CA2A-4205-43C3-8768-8BAFEA04C22B}" type="presParOf" srcId="{0D7C82E3-07A2-4161-8C4D-1878FE84638A}" destId="{482F8484-5FA2-4E9D-B444-6D8A581885C9}" srcOrd="1" destOrd="0" presId="urn:microsoft.com/office/officeart/2005/8/layout/hierarchy4"/>
    <dgm:cxn modelId="{F13F5B83-FDB3-41A0-B853-C7FC7AB9B820}" type="presParOf" srcId="{D35BA84B-4996-4BB6-93E6-BC1D7BF026DD}" destId="{B6B14FCA-12AF-4D5A-B847-FD7D35A6CA2D}" srcOrd="1" destOrd="0" presId="urn:microsoft.com/office/officeart/2005/8/layout/hierarchy4"/>
    <dgm:cxn modelId="{067B6F42-CD60-4F43-95C9-E3F053930E2F}" type="presParOf" srcId="{D35BA84B-4996-4BB6-93E6-BC1D7BF026DD}" destId="{5944D53D-0183-46F1-BB52-C71DDB50738F}" srcOrd="2" destOrd="0" presId="urn:microsoft.com/office/officeart/2005/8/layout/hierarchy4"/>
    <dgm:cxn modelId="{F1A138F8-E714-4E0B-A572-827E903A7071}" type="presParOf" srcId="{5944D53D-0183-46F1-BB52-C71DDB50738F}" destId="{C7280323-CA9D-45CF-AD14-C665DA18C6DA}" srcOrd="0" destOrd="0" presId="urn:microsoft.com/office/officeart/2005/8/layout/hierarchy4"/>
    <dgm:cxn modelId="{C34A1205-3020-4073-9056-ADCC702E1325}" type="presParOf" srcId="{5944D53D-0183-46F1-BB52-C71DDB50738F}" destId="{CE94581A-A1A2-485D-8847-F8CD30A340E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E3DC84-8D53-4AF6-863D-86B7759F486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7F1E4A35-EAE0-41FA-AD14-BA835A7A4A64}">
      <dgm:prSet phldrT="[Text]"/>
      <dgm:spPr>
        <a:solidFill>
          <a:schemeClr val="accent1">
            <a:lumMod val="40000"/>
            <a:lumOff val="60000"/>
          </a:schemeClr>
        </a:solidFill>
        <a:ln>
          <a:noFill/>
        </a:ln>
      </dgm:spPr>
      <dgm:t>
        <a:bodyPr/>
        <a:lstStyle/>
        <a:p>
          <a:pPr algn="l"/>
          <a:r>
            <a:rPr lang="de-DE" dirty="0" smtClean="0">
              <a:solidFill>
                <a:schemeClr val="accent6"/>
              </a:solidFill>
            </a:rPr>
            <a:t>Maßnahmen zu folgenden Themen:</a:t>
          </a:r>
          <a:endParaRPr lang="de-DE" dirty="0">
            <a:solidFill>
              <a:schemeClr val="accent6"/>
            </a:solidFill>
          </a:endParaRPr>
        </a:p>
      </dgm:t>
    </dgm:pt>
    <dgm:pt modelId="{4BD01D65-A714-44DA-AB4D-370E5F31612A}" type="parTrans" cxnId="{3E3F0369-4899-47AB-A935-4833E25E2E08}">
      <dgm:prSet/>
      <dgm:spPr/>
      <dgm:t>
        <a:bodyPr/>
        <a:lstStyle/>
        <a:p>
          <a:endParaRPr lang="de-DE"/>
        </a:p>
      </dgm:t>
    </dgm:pt>
    <dgm:pt modelId="{36DCCFC5-9609-4A2D-A88B-3158D43AC406}" type="sibTrans" cxnId="{3E3F0369-4899-47AB-A935-4833E25E2E08}">
      <dgm:prSet/>
      <dgm:spPr/>
      <dgm:t>
        <a:bodyPr/>
        <a:lstStyle/>
        <a:p>
          <a:endParaRPr lang="de-DE"/>
        </a:p>
      </dgm:t>
    </dgm:pt>
    <dgm:pt modelId="{297A583C-179C-43F5-89BB-596976AC5D42}">
      <dgm:prSet phldrT="[Text]" custT="1"/>
      <dgm:spPr/>
      <dgm:t>
        <a:bodyPr/>
        <a:lstStyle/>
        <a:p>
          <a:r>
            <a:rPr lang="de-DE" sz="2000" dirty="0" smtClean="0"/>
            <a:t>Berücksichtigung des Sprachverständnisses</a:t>
          </a:r>
          <a:endParaRPr lang="de-DE" sz="2000" dirty="0"/>
        </a:p>
      </dgm:t>
    </dgm:pt>
    <dgm:pt modelId="{7F85AE17-C959-4C59-8CDE-E93A5550D42D}" type="parTrans" cxnId="{264C13DD-F8BA-40DF-9B95-B60A0C1E0F4A}">
      <dgm:prSet/>
      <dgm:spPr/>
      <dgm:t>
        <a:bodyPr/>
        <a:lstStyle/>
        <a:p>
          <a:endParaRPr lang="de-DE"/>
        </a:p>
      </dgm:t>
    </dgm:pt>
    <dgm:pt modelId="{39ED4137-74AE-4FDA-8651-C09DE77C4A0E}" type="sibTrans" cxnId="{264C13DD-F8BA-40DF-9B95-B60A0C1E0F4A}">
      <dgm:prSet/>
      <dgm:spPr/>
      <dgm:t>
        <a:bodyPr/>
        <a:lstStyle/>
        <a:p>
          <a:endParaRPr lang="de-DE"/>
        </a:p>
      </dgm:t>
    </dgm:pt>
    <dgm:pt modelId="{D2EF66C8-3260-4F06-BDF2-EA7C6A9FD249}">
      <dgm:prSet phldrT="[Text]" custT="1"/>
      <dgm:spPr/>
      <dgm:t>
        <a:bodyPr/>
        <a:lstStyle/>
        <a:p>
          <a:r>
            <a:rPr lang="de-DE" sz="2000" dirty="0" smtClean="0"/>
            <a:t>Lehrersprache</a:t>
          </a:r>
          <a:endParaRPr lang="de-DE" sz="2000" dirty="0"/>
        </a:p>
      </dgm:t>
    </dgm:pt>
    <dgm:pt modelId="{BA60A082-BBD5-4FA3-87A0-767D1D2E5D0D}" type="parTrans" cxnId="{991664DA-B2DC-4953-BE49-A547ECC2A851}">
      <dgm:prSet/>
      <dgm:spPr/>
      <dgm:t>
        <a:bodyPr/>
        <a:lstStyle/>
        <a:p>
          <a:endParaRPr lang="de-DE"/>
        </a:p>
      </dgm:t>
    </dgm:pt>
    <dgm:pt modelId="{53EABCD0-7FCA-493C-BAE5-0D6549977B8A}" type="sibTrans" cxnId="{991664DA-B2DC-4953-BE49-A547ECC2A851}">
      <dgm:prSet/>
      <dgm:spPr/>
      <dgm:t>
        <a:bodyPr/>
        <a:lstStyle/>
        <a:p>
          <a:endParaRPr lang="de-DE"/>
        </a:p>
      </dgm:t>
    </dgm:pt>
    <dgm:pt modelId="{AA7BE646-6593-4916-AA24-82BA7150EA42}">
      <dgm:prSet phldrT="[Text]" custT="1"/>
      <dgm:spPr/>
      <dgm:t>
        <a:bodyPr/>
        <a:lstStyle/>
        <a:p>
          <a:r>
            <a:rPr lang="de-DE" sz="2000" dirty="0" smtClean="0"/>
            <a:t>Textoptimierung</a:t>
          </a:r>
          <a:endParaRPr lang="de-DE" sz="2000" dirty="0"/>
        </a:p>
      </dgm:t>
    </dgm:pt>
    <dgm:pt modelId="{57D7E639-2F3C-4D2B-80E4-E56CF9436B08}" type="parTrans" cxnId="{F0749D20-C28E-4B1A-A6F2-0A7FB7EFD993}">
      <dgm:prSet/>
      <dgm:spPr/>
      <dgm:t>
        <a:bodyPr/>
        <a:lstStyle/>
        <a:p>
          <a:endParaRPr lang="de-DE"/>
        </a:p>
      </dgm:t>
    </dgm:pt>
    <dgm:pt modelId="{BABEDD0B-16BC-4A1F-9E86-3E67380463EB}" type="sibTrans" cxnId="{F0749D20-C28E-4B1A-A6F2-0A7FB7EFD993}">
      <dgm:prSet/>
      <dgm:spPr/>
      <dgm:t>
        <a:bodyPr/>
        <a:lstStyle/>
        <a:p>
          <a:endParaRPr lang="de-DE"/>
        </a:p>
      </dgm:t>
    </dgm:pt>
    <dgm:pt modelId="{AC12BAD0-506C-4316-95AA-5144E11FCCBC}">
      <dgm:prSet phldrT="[Text]" custT="1"/>
      <dgm:spPr/>
      <dgm:t>
        <a:bodyPr/>
        <a:lstStyle/>
        <a:p>
          <a:r>
            <a:rPr lang="de-DE" sz="2000" dirty="0" smtClean="0"/>
            <a:t>Wortschatzarbeit</a:t>
          </a:r>
          <a:endParaRPr lang="de-DE" sz="2000" dirty="0"/>
        </a:p>
      </dgm:t>
    </dgm:pt>
    <dgm:pt modelId="{138C36F6-72D0-4B6B-8BBD-99BBCD8556BA}" type="parTrans" cxnId="{C22A67C9-399B-4736-B931-3B4464ABCB52}">
      <dgm:prSet/>
      <dgm:spPr/>
      <dgm:t>
        <a:bodyPr/>
        <a:lstStyle/>
        <a:p>
          <a:endParaRPr lang="de-DE"/>
        </a:p>
      </dgm:t>
    </dgm:pt>
    <dgm:pt modelId="{66677368-BB0A-47EF-B9D3-52BB9BC97253}" type="sibTrans" cxnId="{C22A67C9-399B-4736-B931-3B4464ABCB52}">
      <dgm:prSet/>
      <dgm:spPr/>
      <dgm:t>
        <a:bodyPr/>
        <a:lstStyle/>
        <a:p>
          <a:endParaRPr lang="de-DE"/>
        </a:p>
      </dgm:t>
    </dgm:pt>
    <dgm:pt modelId="{4DE846A2-33BA-46EE-9834-BEE399F0916A}">
      <dgm:prSet phldrT="[Text]" custT="1"/>
      <dgm:spPr/>
      <dgm:t>
        <a:bodyPr/>
        <a:lstStyle/>
        <a:p>
          <a:r>
            <a:rPr lang="de-DE" sz="2000" dirty="0" smtClean="0"/>
            <a:t>Spezifische Gestaltung des Anfangsunterrichts</a:t>
          </a:r>
          <a:endParaRPr lang="de-DE" sz="2000" dirty="0"/>
        </a:p>
      </dgm:t>
    </dgm:pt>
    <dgm:pt modelId="{BF5B3384-38BC-4FDA-8932-08331D3DC1A1}" type="parTrans" cxnId="{0DBD7885-CCD5-4760-8D2E-3353FE38119C}">
      <dgm:prSet/>
      <dgm:spPr/>
      <dgm:t>
        <a:bodyPr/>
        <a:lstStyle/>
        <a:p>
          <a:endParaRPr lang="de-DE"/>
        </a:p>
      </dgm:t>
    </dgm:pt>
    <dgm:pt modelId="{0A94065E-FE46-4B2B-A4ED-E9A4F063B63D}" type="sibTrans" cxnId="{0DBD7885-CCD5-4760-8D2E-3353FE38119C}">
      <dgm:prSet/>
      <dgm:spPr/>
      <dgm:t>
        <a:bodyPr/>
        <a:lstStyle/>
        <a:p>
          <a:endParaRPr lang="de-DE"/>
        </a:p>
      </dgm:t>
    </dgm:pt>
    <dgm:pt modelId="{7BE8E79F-D665-4AE2-9493-D17A644C6B7A}" type="pres">
      <dgm:prSet presAssocID="{A5E3DC84-8D53-4AF6-863D-86B7759F486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EAEC8204-0262-4B7F-9BD5-9BDF80E8BE71}" type="pres">
      <dgm:prSet presAssocID="{7F1E4A35-EAE0-41FA-AD14-BA835A7A4A64}" presName="composite" presStyleCnt="0"/>
      <dgm:spPr/>
    </dgm:pt>
    <dgm:pt modelId="{C2752852-B689-4ECC-A849-90749A1DB45C}" type="pres">
      <dgm:prSet presAssocID="{7F1E4A35-EAE0-41FA-AD14-BA835A7A4A64}" presName="parTx" presStyleLbl="alignNode1" presStyleIdx="0" presStyleCnt="1" custScaleY="973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CE72BFB-E43D-497C-B59D-169D647684B7}" type="pres">
      <dgm:prSet presAssocID="{7F1E4A35-EAE0-41FA-AD14-BA835A7A4A64}" presName="desTx" presStyleLbl="alignAccFollowNode1" presStyleIdx="0" presStyleCnt="1" custScaleY="118603" custLinFactNeighborY="893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64C13DD-F8BA-40DF-9B95-B60A0C1E0F4A}" srcId="{7F1E4A35-EAE0-41FA-AD14-BA835A7A4A64}" destId="{297A583C-179C-43F5-89BB-596976AC5D42}" srcOrd="0" destOrd="0" parTransId="{7F85AE17-C959-4C59-8CDE-E93A5550D42D}" sibTransId="{39ED4137-74AE-4FDA-8651-C09DE77C4A0E}"/>
    <dgm:cxn modelId="{C22A67C9-399B-4736-B931-3B4464ABCB52}" srcId="{7F1E4A35-EAE0-41FA-AD14-BA835A7A4A64}" destId="{AC12BAD0-506C-4316-95AA-5144E11FCCBC}" srcOrd="3" destOrd="0" parTransId="{138C36F6-72D0-4B6B-8BBD-99BBCD8556BA}" sibTransId="{66677368-BB0A-47EF-B9D3-52BB9BC97253}"/>
    <dgm:cxn modelId="{3E3F0369-4899-47AB-A935-4833E25E2E08}" srcId="{A5E3DC84-8D53-4AF6-863D-86B7759F4864}" destId="{7F1E4A35-EAE0-41FA-AD14-BA835A7A4A64}" srcOrd="0" destOrd="0" parTransId="{4BD01D65-A714-44DA-AB4D-370E5F31612A}" sibTransId="{36DCCFC5-9609-4A2D-A88B-3158D43AC406}"/>
    <dgm:cxn modelId="{C02FFBDB-332A-46AF-A366-3A0B6813C243}" type="presOf" srcId="{7F1E4A35-EAE0-41FA-AD14-BA835A7A4A64}" destId="{C2752852-B689-4ECC-A849-90749A1DB45C}" srcOrd="0" destOrd="0" presId="urn:microsoft.com/office/officeart/2005/8/layout/hList1"/>
    <dgm:cxn modelId="{AAF6C122-7766-466E-81B6-E649DCF1F294}" type="presOf" srcId="{AA7BE646-6593-4916-AA24-82BA7150EA42}" destId="{1CE72BFB-E43D-497C-B59D-169D647684B7}" srcOrd="0" destOrd="2" presId="urn:microsoft.com/office/officeart/2005/8/layout/hList1"/>
    <dgm:cxn modelId="{F6531571-BE06-4941-8675-3466FBADFA05}" type="presOf" srcId="{4DE846A2-33BA-46EE-9834-BEE399F0916A}" destId="{1CE72BFB-E43D-497C-B59D-169D647684B7}" srcOrd="0" destOrd="4" presId="urn:microsoft.com/office/officeart/2005/8/layout/hList1"/>
    <dgm:cxn modelId="{DE59AD66-FDDF-477F-9512-FD6E29B81960}" type="presOf" srcId="{AC12BAD0-506C-4316-95AA-5144E11FCCBC}" destId="{1CE72BFB-E43D-497C-B59D-169D647684B7}" srcOrd="0" destOrd="3" presId="urn:microsoft.com/office/officeart/2005/8/layout/hList1"/>
    <dgm:cxn modelId="{F0749D20-C28E-4B1A-A6F2-0A7FB7EFD993}" srcId="{7F1E4A35-EAE0-41FA-AD14-BA835A7A4A64}" destId="{AA7BE646-6593-4916-AA24-82BA7150EA42}" srcOrd="2" destOrd="0" parTransId="{57D7E639-2F3C-4D2B-80E4-E56CF9436B08}" sibTransId="{BABEDD0B-16BC-4A1F-9E86-3E67380463EB}"/>
    <dgm:cxn modelId="{2A6703F3-2A0A-44E2-8BF6-5FE1BD9617CD}" type="presOf" srcId="{297A583C-179C-43F5-89BB-596976AC5D42}" destId="{1CE72BFB-E43D-497C-B59D-169D647684B7}" srcOrd="0" destOrd="0" presId="urn:microsoft.com/office/officeart/2005/8/layout/hList1"/>
    <dgm:cxn modelId="{8BCAC960-E295-436F-99DF-B95974308532}" type="presOf" srcId="{A5E3DC84-8D53-4AF6-863D-86B7759F4864}" destId="{7BE8E79F-D665-4AE2-9493-D17A644C6B7A}" srcOrd="0" destOrd="0" presId="urn:microsoft.com/office/officeart/2005/8/layout/hList1"/>
    <dgm:cxn modelId="{991664DA-B2DC-4953-BE49-A547ECC2A851}" srcId="{7F1E4A35-EAE0-41FA-AD14-BA835A7A4A64}" destId="{D2EF66C8-3260-4F06-BDF2-EA7C6A9FD249}" srcOrd="1" destOrd="0" parTransId="{BA60A082-BBD5-4FA3-87A0-767D1D2E5D0D}" sibTransId="{53EABCD0-7FCA-493C-BAE5-0D6549977B8A}"/>
    <dgm:cxn modelId="{0DBD7885-CCD5-4760-8D2E-3353FE38119C}" srcId="{7F1E4A35-EAE0-41FA-AD14-BA835A7A4A64}" destId="{4DE846A2-33BA-46EE-9834-BEE399F0916A}" srcOrd="4" destOrd="0" parTransId="{BF5B3384-38BC-4FDA-8932-08331D3DC1A1}" sibTransId="{0A94065E-FE46-4B2B-A4ED-E9A4F063B63D}"/>
    <dgm:cxn modelId="{BA678964-8BD9-4F55-B712-8D83B7B4D04B}" type="presOf" srcId="{D2EF66C8-3260-4F06-BDF2-EA7C6A9FD249}" destId="{1CE72BFB-E43D-497C-B59D-169D647684B7}" srcOrd="0" destOrd="1" presId="urn:microsoft.com/office/officeart/2005/8/layout/hList1"/>
    <dgm:cxn modelId="{8A4A4733-9977-46DC-9655-6706AE4CA6A2}" type="presParOf" srcId="{7BE8E79F-D665-4AE2-9493-D17A644C6B7A}" destId="{EAEC8204-0262-4B7F-9BD5-9BDF80E8BE71}" srcOrd="0" destOrd="0" presId="urn:microsoft.com/office/officeart/2005/8/layout/hList1"/>
    <dgm:cxn modelId="{ACF91F49-3E70-4CD2-9758-7052D42E4D77}" type="presParOf" srcId="{EAEC8204-0262-4B7F-9BD5-9BDF80E8BE71}" destId="{C2752852-B689-4ECC-A849-90749A1DB45C}" srcOrd="0" destOrd="0" presId="urn:microsoft.com/office/officeart/2005/8/layout/hList1"/>
    <dgm:cxn modelId="{5A98F886-8C6B-4A30-9E03-1A3F96126F95}" type="presParOf" srcId="{EAEC8204-0262-4B7F-9BD5-9BDF80E8BE71}" destId="{1CE72BFB-E43D-497C-B59D-169D647684B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828744-C1A3-4497-A21D-D7C8F057AA19}">
      <dsp:nvSpPr>
        <dsp:cNvPr id="0" name=""/>
        <dsp:cNvSpPr/>
      </dsp:nvSpPr>
      <dsp:spPr>
        <a:xfrm>
          <a:off x="1196449" y="0"/>
          <a:ext cx="5671601" cy="6488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kern="1200" smtClean="0"/>
            <a:t>Unterrichtsziel</a:t>
          </a:r>
          <a:endParaRPr lang="de-DE" sz="2900" kern="1200" dirty="0"/>
        </a:p>
      </dsp:txBody>
      <dsp:txXfrm>
        <a:off x="1215453" y="19004"/>
        <a:ext cx="5633593" cy="610828"/>
      </dsp:txXfrm>
    </dsp:sp>
    <dsp:sp modelId="{F6D75BC9-BF38-4B5E-A814-2FC47E9737DB}">
      <dsp:nvSpPr>
        <dsp:cNvPr id="0" name=""/>
        <dsp:cNvSpPr/>
      </dsp:nvSpPr>
      <dsp:spPr>
        <a:xfrm>
          <a:off x="864111" y="1648273"/>
          <a:ext cx="2511527" cy="598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smtClean="0"/>
            <a:t>Lerninhalte</a:t>
          </a:r>
          <a:endParaRPr lang="de-DE" sz="2700" kern="1200" dirty="0"/>
        </a:p>
      </dsp:txBody>
      <dsp:txXfrm>
        <a:off x="881640" y="1665802"/>
        <a:ext cx="2476469" cy="563422"/>
      </dsp:txXfrm>
    </dsp:sp>
    <dsp:sp modelId="{C7280323-CA9D-45CF-AD14-C665DA18C6DA}">
      <dsp:nvSpPr>
        <dsp:cNvPr id="0" name=""/>
        <dsp:cNvSpPr/>
      </dsp:nvSpPr>
      <dsp:spPr>
        <a:xfrm>
          <a:off x="3910556" y="1669987"/>
          <a:ext cx="3268138" cy="598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smtClean="0"/>
            <a:t>Bildungsinhalte</a:t>
          </a:r>
          <a:endParaRPr lang="de-DE" sz="2700" kern="1200" dirty="0"/>
        </a:p>
      </dsp:txBody>
      <dsp:txXfrm>
        <a:off x="3928085" y="1687516"/>
        <a:ext cx="3233080" cy="5634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828744-C1A3-4497-A21D-D7C8F057AA19}">
      <dsp:nvSpPr>
        <dsp:cNvPr id="0" name=""/>
        <dsp:cNvSpPr/>
      </dsp:nvSpPr>
      <dsp:spPr>
        <a:xfrm>
          <a:off x="1196449" y="0"/>
          <a:ext cx="5671601" cy="6488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Unterrichtsziel</a:t>
          </a:r>
          <a:r>
            <a:rPr lang="de-DE" sz="2000" kern="1200" dirty="0" smtClean="0">
              <a:solidFill>
                <a:srgbClr val="FF0000"/>
              </a:solidFill>
            </a:rPr>
            <a:t> </a:t>
          </a:r>
          <a:r>
            <a:rPr lang="de-DE" sz="2000" b="1" kern="1200" dirty="0" smtClean="0">
              <a:solidFill>
                <a:schemeClr val="accent6"/>
              </a:solidFill>
            </a:rPr>
            <a:t>im sprachsensiblen Unterricht</a:t>
          </a:r>
          <a:endParaRPr lang="de-DE" sz="2000" b="1" kern="1200" dirty="0">
            <a:solidFill>
              <a:schemeClr val="accent6"/>
            </a:solidFill>
          </a:endParaRPr>
        </a:p>
      </dsp:txBody>
      <dsp:txXfrm>
        <a:off x="1215453" y="19004"/>
        <a:ext cx="5633593" cy="610828"/>
      </dsp:txXfrm>
    </dsp:sp>
    <dsp:sp modelId="{F6D75BC9-BF38-4B5E-A814-2FC47E9737DB}">
      <dsp:nvSpPr>
        <dsp:cNvPr id="0" name=""/>
        <dsp:cNvSpPr/>
      </dsp:nvSpPr>
      <dsp:spPr>
        <a:xfrm>
          <a:off x="864111" y="1648273"/>
          <a:ext cx="2511527" cy="598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smtClean="0"/>
            <a:t>Lerninhalte</a:t>
          </a:r>
          <a:endParaRPr lang="de-DE" sz="2000" kern="1200" dirty="0"/>
        </a:p>
      </dsp:txBody>
      <dsp:txXfrm>
        <a:off x="881640" y="1665802"/>
        <a:ext cx="2476469" cy="563422"/>
      </dsp:txXfrm>
    </dsp:sp>
    <dsp:sp modelId="{C7280323-CA9D-45CF-AD14-C665DA18C6DA}">
      <dsp:nvSpPr>
        <dsp:cNvPr id="0" name=""/>
        <dsp:cNvSpPr/>
      </dsp:nvSpPr>
      <dsp:spPr>
        <a:xfrm>
          <a:off x="3905879" y="1669987"/>
          <a:ext cx="3268138" cy="598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smtClean="0"/>
            <a:t>Bildungsinhalte</a:t>
          </a:r>
          <a:endParaRPr lang="de-DE" sz="2000" kern="1200" dirty="0"/>
        </a:p>
      </dsp:txBody>
      <dsp:txXfrm>
        <a:off x="3923408" y="1687516"/>
        <a:ext cx="3233080" cy="5634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752852-B689-4ECC-A849-90749A1DB45C}">
      <dsp:nvSpPr>
        <dsp:cNvPr id="0" name=""/>
        <dsp:cNvSpPr/>
      </dsp:nvSpPr>
      <dsp:spPr>
        <a:xfrm>
          <a:off x="0" y="27711"/>
          <a:ext cx="6096000" cy="644607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>
              <a:solidFill>
                <a:schemeClr val="accent6"/>
              </a:solidFill>
            </a:rPr>
            <a:t>Maßnahmen zu folgenden Themen:</a:t>
          </a:r>
          <a:endParaRPr lang="de-DE" sz="2300" kern="1200" dirty="0">
            <a:solidFill>
              <a:schemeClr val="accent6"/>
            </a:solidFill>
          </a:endParaRPr>
        </a:p>
      </dsp:txBody>
      <dsp:txXfrm>
        <a:off x="0" y="27711"/>
        <a:ext cx="6096000" cy="644607"/>
      </dsp:txXfrm>
    </dsp:sp>
    <dsp:sp modelId="{1CE72BFB-E43D-497C-B59D-169D647684B7}">
      <dsp:nvSpPr>
        <dsp:cNvPr id="0" name=""/>
        <dsp:cNvSpPr/>
      </dsp:nvSpPr>
      <dsp:spPr>
        <a:xfrm>
          <a:off x="0" y="510963"/>
          <a:ext cx="6096000" cy="22973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000" kern="1200" dirty="0" smtClean="0"/>
            <a:t>Berücksichtigung des Sprachverständnisses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000" kern="1200" dirty="0" smtClean="0"/>
            <a:t>Lehrersprache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000" kern="1200" dirty="0" smtClean="0"/>
            <a:t>Textoptimierung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000" kern="1200" dirty="0" smtClean="0"/>
            <a:t>Wortschatzarbeit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000" kern="1200" dirty="0" smtClean="0"/>
            <a:t>Spezifische Gestaltung des Anfangsunterrichts</a:t>
          </a:r>
          <a:endParaRPr lang="de-DE" sz="2000" kern="1200" dirty="0"/>
        </a:p>
      </dsp:txBody>
      <dsp:txXfrm>
        <a:off x="0" y="510963"/>
        <a:ext cx="6096000" cy="22973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Rechteck 9"/>
            <p:cNvSpPr/>
            <p:nvPr userDrawn="1"/>
          </p:nvSpPr>
          <p:spPr bwMode="auto">
            <a:xfrm>
              <a:off x="0" y="1188000"/>
              <a:ext cx="9144000" cy="52740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12" name="Grafik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0992" y="206461"/>
              <a:ext cx="1920106" cy="792088"/>
            </a:xfrm>
            <a:prstGeom prst="rect">
              <a:avLst/>
            </a:prstGeom>
          </p:spPr>
        </p:pic>
        <p:sp>
          <p:nvSpPr>
            <p:cNvPr id="13" name="Rechteck 12"/>
            <p:cNvSpPr/>
            <p:nvPr userDrawn="1"/>
          </p:nvSpPr>
          <p:spPr bwMode="auto">
            <a:xfrm>
              <a:off x="6166336" y="173400"/>
              <a:ext cx="2815200" cy="856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14" name="Rechteck 13"/>
            <p:cNvSpPr/>
            <p:nvPr userDrawn="1"/>
          </p:nvSpPr>
          <p:spPr bwMode="auto">
            <a:xfrm>
              <a:off x="0" y="0"/>
              <a:ext cx="9144000" cy="1188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16" name="Rechteck 15"/>
            <p:cNvSpPr/>
            <p:nvPr userDrawn="1"/>
          </p:nvSpPr>
          <p:spPr bwMode="auto">
            <a:xfrm>
              <a:off x="0" y="6462000"/>
              <a:ext cx="9144000" cy="396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</p:grp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882000" y="2492896"/>
            <a:ext cx="7380000" cy="1512168"/>
          </a:xfrm>
          <a:prstGeom prst="rect">
            <a:avLst/>
          </a:prstGeom>
        </p:spPr>
        <p:txBody>
          <a:bodyPr/>
          <a:lstStyle>
            <a:lvl1pPr algn="l">
              <a:defRPr lang="de-DE" sz="3600" b="1" kern="1200" baseline="0" dirty="0" smtClean="0">
                <a:solidFill>
                  <a:schemeClr val="tx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Thema des Vortrags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82000" y="1556792"/>
            <a:ext cx="7380000" cy="36004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 sz="1800" b="1" kern="1200" dirty="0" smtClean="0">
                <a:solidFill>
                  <a:schemeClr val="bg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Vortragender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82000" y="1845462"/>
            <a:ext cx="7380000" cy="36004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1600" b="0" kern="1200" dirty="0" smtClean="0">
                <a:solidFill>
                  <a:schemeClr val="bg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Institution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82000" y="4223659"/>
            <a:ext cx="3690000" cy="1078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1800" b="1" kern="1200" dirty="0">
                <a:solidFill>
                  <a:schemeClr val="tx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Unterthema des Vortrags</a:t>
            </a:r>
            <a:endParaRPr lang="de-DE" b="0" dirty="0" smtClean="0"/>
          </a:p>
        </p:txBody>
      </p:sp>
      <p:pic>
        <p:nvPicPr>
          <p:cNvPr id="18" name="Grafik 1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78"/>
          <a:stretch/>
        </p:blipFill>
        <p:spPr>
          <a:xfrm>
            <a:off x="167335" y="173400"/>
            <a:ext cx="1867942" cy="861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8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064896" cy="410445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cs typeface="LMU CompatilFact" pitchFamily="2" charset="0"/>
              </a:defRPr>
            </a:lvl1pPr>
          </a:lstStyle>
          <a:p>
            <a:pPr lvl="0"/>
            <a:r>
              <a:rPr lang="de-DE" dirty="0" smtClean="0"/>
              <a:t>Überschrift durch Klicken bearbeiten</a:t>
            </a:r>
            <a:endParaRPr lang="de-DE" dirty="0"/>
          </a:p>
        </p:txBody>
      </p:sp>
      <p:sp>
        <p:nvSpPr>
          <p:cNvPr id="10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Thema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>
          <a:xfrm>
            <a:off x="539552" y="1556791"/>
            <a:ext cx="8064896" cy="468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552" y="2132856"/>
            <a:ext cx="3956248" cy="399330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132856"/>
            <a:ext cx="3956248" cy="3993307"/>
          </a:xfrm>
          <a:prstGeom prst="rect">
            <a:avLst/>
          </a:prstGeom>
        </p:spPr>
        <p:txBody>
          <a:bodyPr/>
          <a:lstStyle>
            <a:lvl1pPr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cs typeface="LMU CompatilFact" pitchFamily="2" charset="0"/>
              </a:defRPr>
            </a:lvl1pPr>
          </a:lstStyle>
          <a:p>
            <a:pPr lvl="0"/>
            <a:r>
              <a:rPr lang="de-DE" dirty="0" smtClean="0"/>
              <a:t>Überschrift durch Klicken bearbeiten</a:t>
            </a:r>
            <a:endParaRPr lang="de-DE" dirty="0"/>
          </a:p>
        </p:txBody>
      </p:sp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057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" name="Rechteck 11"/>
            <p:cNvSpPr/>
            <p:nvPr userDrawn="1"/>
          </p:nvSpPr>
          <p:spPr bwMode="auto">
            <a:xfrm>
              <a:off x="0" y="1188000"/>
              <a:ext cx="9144000" cy="5274000"/>
            </a:xfrm>
            <a:prstGeom prst="rect">
              <a:avLst/>
            </a:prstGeom>
            <a:solidFill>
              <a:srgbClr val="F3F4F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0992" y="206461"/>
              <a:ext cx="1920106" cy="792088"/>
            </a:xfrm>
            <a:prstGeom prst="rect">
              <a:avLst/>
            </a:prstGeom>
          </p:spPr>
        </p:pic>
        <p:sp>
          <p:nvSpPr>
            <p:cNvPr id="4" name="Rechteck 3"/>
            <p:cNvSpPr/>
            <p:nvPr userDrawn="1"/>
          </p:nvSpPr>
          <p:spPr bwMode="auto">
            <a:xfrm>
              <a:off x="6166336" y="173400"/>
              <a:ext cx="2815200" cy="856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9" name="Rechteck 8"/>
            <p:cNvSpPr/>
            <p:nvPr userDrawn="1"/>
          </p:nvSpPr>
          <p:spPr bwMode="auto">
            <a:xfrm>
              <a:off x="0" y="0"/>
              <a:ext cx="9144000" cy="1188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35" y="173400"/>
              <a:ext cx="8802024" cy="861996"/>
            </a:xfrm>
            <a:prstGeom prst="rect">
              <a:avLst/>
            </a:prstGeom>
          </p:spPr>
        </p:pic>
        <p:sp>
          <p:nvSpPr>
            <p:cNvPr id="11" name="Rechteck 10"/>
            <p:cNvSpPr/>
            <p:nvPr userDrawn="1"/>
          </p:nvSpPr>
          <p:spPr bwMode="auto">
            <a:xfrm>
              <a:off x="0" y="6462000"/>
              <a:ext cx="9144000" cy="396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</p:grpSp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6019800" y="6544800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de-DE" sz="1000" dirty="0">
                <a:solidFill>
                  <a:schemeClr val="accent5"/>
                </a:solidFill>
                <a:latin typeface="LMU CompatilFact" pitchFamily="2" charset="0"/>
              </a:rPr>
              <a:t># </a:t>
            </a:r>
            <a:fld id="{263B84D4-6021-4070-B443-636554ABE605}" type="slidenum">
              <a:rPr lang="de-DE" sz="1000">
                <a:solidFill>
                  <a:schemeClr val="accent5"/>
                </a:solidFill>
                <a:latin typeface="LMU CompatilFact" pitchFamily="2" charset="0"/>
              </a:rPr>
              <a:pPr algn="r">
                <a:defRPr/>
              </a:pPr>
              <a:t>‹Nr.›</a:t>
            </a:fld>
            <a:endParaRPr lang="de-DE" sz="1000" dirty="0">
              <a:solidFill>
                <a:schemeClr val="accent5"/>
              </a:solidFill>
              <a:latin typeface="LMU CompatilFact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tif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tif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</a:t>
            </a:r>
            <a:endParaRPr lang="de-DE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2"/>
          </p:nvPr>
        </p:nvSpPr>
        <p:spPr>
          <a:xfrm>
            <a:off x="899592" y="3645024"/>
            <a:ext cx="3690000" cy="1078480"/>
          </a:xfrm>
        </p:spPr>
        <p:txBody>
          <a:bodyPr/>
          <a:lstStyle/>
          <a:p>
            <a:r>
              <a:rPr lang="de-DE" sz="2400" dirty="0" smtClean="0"/>
              <a:t>Unterrichtliche Maßnahmen zur Gestaltung eines sprachsensiblen Unterrichts</a:t>
            </a:r>
          </a:p>
          <a:p>
            <a:endParaRPr lang="de-DE" sz="2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483" y="4293096"/>
            <a:ext cx="3757460" cy="1767970"/>
          </a:xfrm>
          <a:prstGeom prst="rect">
            <a:avLst/>
          </a:prstGeom>
          <a:ln>
            <a:noFill/>
          </a:ln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212" y="-387424"/>
            <a:ext cx="2524450" cy="1420003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882000" y="5598633"/>
            <a:ext cx="42660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 smtClean="0"/>
              <a:t>Lehrstuhl für Sprachheilpädagogik:</a:t>
            </a:r>
          </a:p>
          <a:p>
            <a:r>
              <a:rPr lang="de-DE" sz="1500" dirty="0" err="1" smtClean="0"/>
              <a:t>Goldbrunner</a:t>
            </a:r>
            <a:r>
              <a:rPr lang="de-DE" sz="1500" dirty="0" smtClean="0"/>
              <a:t> / Rodrian / Heinzl / Jäger</a:t>
            </a:r>
            <a:endParaRPr lang="de-DE" sz="1500" dirty="0"/>
          </a:p>
        </p:txBody>
      </p:sp>
    </p:spTree>
    <p:extLst>
      <p:ext uri="{BB962C8B-B14F-4D97-AF65-F5344CB8AC3E}">
        <p14:creationId xmlns:p14="http://schemas.microsoft.com/office/powerpoint/2010/main" val="2518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556792"/>
            <a:ext cx="8064896" cy="108012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de-DE" sz="2800" dirty="0"/>
              <a:t>Unterrichtliche Maßnahmen </a:t>
            </a:r>
            <a:endParaRPr lang="de-DE" sz="2800" dirty="0" smtClean="0"/>
          </a:p>
          <a:p>
            <a:pPr>
              <a:spcBef>
                <a:spcPts val="0"/>
              </a:spcBef>
            </a:pPr>
            <a:r>
              <a:rPr lang="de-DE" sz="2800" dirty="0" smtClean="0"/>
              <a:t>zur </a:t>
            </a:r>
            <a:r>
              <a:rPr lang="de-DE" sz="2800" dirty="0"/>
              <a:t>Gestaltung eines sprachsensiblen Unterrichts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endParaRPr lang="de-DE" dirty="0" smtClean="0"/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de-DE" dirty="0" smtClean="0"/>
              <a:t>Einführung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de-DE" dirty="0" smtClean="0"/>
              <a:t>Beachtung eines beeinträchtigten Sprachverständnisses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de-DE" dirty="0" smtClean="0"/>
              <a:t>Lehrersprache</a:t>
            </a:r>
            <a:endParaRPr lang="de-DE" dirty="0" smtClean="0"/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de-DE" dirty="0" smtClean="0"/>
              <a:t>Textoptimierung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de-DE" dirty="0" smtClean="0"/>
              <a:t>Wortschatzarbeit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de-DE" dirty="0" smtClean="0"/>
              <a:t>Spezifische Gestaltung des schriftsprachlichen Anfangsunterrichts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de-DE" dirty="0" smtClean="0"/>
              <a:t>Arbeitsaufträge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de-DE" dirty="0" smtClean="0"/>
              <a:t>Literatur</a:t>
            </a:r>
          </a:p>
          <a:p>
            <a:pPr marL="0" indent="0"/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99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nhaltsplatzhalter 5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67455587"/>
              </p:ext>
            </p:extLst>
          </p:nvPr>
        </p:nvGraphicFramePr>
        <p:xfrm>
          <a:off x="539552" y="2835753"/>
          <a:ext cx="8064500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8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 smtClean="0"/>
              <a:t>1. Einführung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  <p:sp>
        <p:nvSpPr>
          <p:cNvPr id="9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10" name="Pfeil nach unten 9"/>
          <p:cNvSpPr/>
          <p:nvPr/>
        </p:nvSpPr>
        <p:spPr bwMode="auto">
          <a:xfrm rot="2123387">
            <a:off x="3009575" y="3477393"/>
            <a:ext cx="484632" cy="97840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11" name="Pfeil nach unten 10"/>
          <p:cNvSpPr/>
          <p:nvPr/>
        </p:nvSpPr>
        <p:spPr bwMode="auto">
          <a:xfrm rot="19056962">
            <a:off x="5356709" y="3456466"/>
            <a:ext cx="484632" cy="97840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12" name="Textplatzhalter 2"/>
          <p:cNvSpPr txBox="1">
            <a:spLocks/>
          </p:cNvSpPr>
          <p:nvPr/>
        </p:nvSpPr>
        <p:spPr>
          <a:xfrm>
            <a:off x="556692" y="2065384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kern="0" dirty="0" smtClean="0"/>
              <a:t>Pädagogische Atmosphäre: Akzeptanz und Wertschätzung aller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  <p:cxnSp>
        <p:nvCxnSpPr>
          <p:cNvPr id="14" name="Gerade Verbindung 13"/>
          <p:cNvCxnSpPr/>
          <p:nvPr/>
        </p:nvCxnSpPr>
        <p:spPr bwMode="auto">
          <a:xfrm flipH="1">
            <a:off x="556692" y="2276872"/>
            <a:ext cx="7029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Gerade Verbindung 15"/>
          <p:cNvCxnSpPr/>
          <p:nvPr/>
        </p:nvCxnSpPr>
        <p:spPr bwMode="auto">
          <a:xfrm>
            <a:off x="539552" y="2276872"/>
            <a:ext cx="17140" cy="345638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Gerade Verbindung 17"/>
          <p:cNvCxnSpPr/>
          <p:nvPr/>
        </p:nvCxnSpPr>
        <p:spPr bwMode="auto">
          <a:xfrm flipV="1">
            <a:off x="556692" y="5655122"/>
            <a:ext cx="7831732" cy="7813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Gerade Verbindung 21"/>
          <p:cNvCxnSpPr/>
          <p:nvPr/>
        </p:nvCxnSpPr>
        <p:spPr bwMode="auto">
          <a:xfrm>
            <a:off x="7812360" y="2276872"/>
            <a:ext cx="57606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Gerade Verbindung 27"/>
          <p:cNvCxnSpPr/>
          <p:nvPr/>
        </p:nvCxnSpPr>
        <p:spPr bwMode="auto">
          <a:xfrm>
            <a:off x="8388424" y="2276872"/>
            <a:ext cx="0" cy="337824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6105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nhaltsplatzhalter 5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95391703"/>
              </p:ext>
            </p:extLst>
          </p:nvPr>
        </p:nvGraphicFramePr>
        <p:xfrm>
          <a:off x="539552" y="2835753"/>
          <a:ext cx="8064500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8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 smtClean="0"/>
              <a:t>1. Einführung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  <p:sp>
        <p:nvSpPr>
          <p:cNvPr id="9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10" name="Pfeil nach unten 9"/>
          <p:cNvSpPr/>
          <p:nvPr/>
        </p:nvSpPr>
        <p:spPr bwMode="auto">
          <a:xfrm>
            <a:off x="2051720" y="3503341"/>
            <a:ext cx="432048" cy="931533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12" name="Textplatzhalter 2"/>
          <p:cNvSpPr txBox="1">
            <a:spLocks/>
          </p:cNvSpPr>
          <p:nvPr/>
        </p:nvSpPr>
        <p:spPr>
          <a:xfrm>
            <a:off x="556692" y="2065384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kern="0" dirty="0" smtClean="0"/>
              <a:t>Pädagogische Atmosphäre: Akzeptanz und Wertschätzung aller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  <p:cxnSp>
        <p:nvCxnSpPr>
          <p:cNvPr id="14" name="Gerade Verbindung 13"/>
          <p:cNvCxnSpPr/>
          <p:nvPr/>
        </p:nvCxnSpPr>
        <p:spPr bwMode="auto">
          <a:xfrm flipH="1">
            <a:off x="556692" y="2276872"/>
            <a:ext cx="7029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Gerade Verbindung 15"/>
          <p:cNvCxnSpPr/>
          <p:nvPr/>
        </p:nvCxnSpPr>
        <p:spPr bwMode="auto">
          <a:xfrm>
            <a:off x="539552" y="2276872"/>
            <a:ext cx="17140" cy="375054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Gerade Verbindung 17"/>
          <p:cNvCxnSpPr/>
          <p:nvPr/>
        </p:nvCxnSpPr>
        <p:spPr bwMode="auto">
          <a:xfrm flipV="1">
            <a:off x="556692" y="5949280"/>
            <a:ext cx="7831732" cy="7813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Gerade Verbindung 21"/>
          <p:cNvCxnSpPr/>
          <p:nvPr/>
        </p:nvCxnSpPr>
        <p:spPr bwMode="auto">
          <a:xfrm>
            <a:off x="7812360" y="2276872"/>
            <a:ext cx="57606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Gerade Verbindung 27"/>
          <p:cNvCxnSpPr/>
          <p:nvPr/>
        </p:nvCxnSpPr>
        <p:spPr bwMode="auto">
          <a:xfrm>
            <a:off x="8388424" y="2276872"/>
            <a:ext cx="0" cy="36724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Pfeil nach unten 14"/>
          <p:cNvSpPr/>
          <p:nvPr/>
        </p:nvSpPr>
        <p:spPr bwMode="auto">
          <a:xfrm>
            <a:off x="6529963" y="3503341"/>
            <a:ext cx="432048" cy="931533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17" name="Textplatzhalter 2"/>
          <p:cNvSpPr txBox="1">
            <a:spLocks/>
          </p:cNvSpPr>
          <p:nvPr/>
        </p:nvSpPr>
        <p:spPr>
          <a:xfrm>
            <a:off x="2676575" y="3593989"/>
            <a:ext cx="3746301" cy="85839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de-DE" sz="2000" kern="0" dirty="0" smtClean="0">
                <a:solidFill>
                  <a:schemeClr val="accent6"/>
                </a:solidFill>
              </a:rPr>
              <a:t>Planung und Durchführung </a:t>
            </a:r>
          </a:p>
          <a:p>
            <a:pPr marL="0" indent="0" algn="ctr">
              <a:spcBef>
                <a:spcPts val="0"/>
              </a:spcBef>
            </a:pPr>
            <a:r>
              <a:rPr lang="de-DE" sz="2000" kern="0" dirty="0">
                <a:solidFill>
                  <a:schemeClr val="accent6"/>
                </a:solidFill>
              </a:rPr>
              <a:t>s</a:t>
            </a:r>
            <a:r>
              <a:rPr lang="de-DE" sz="2000" kern="0" dirty="0" smtClean="0">
                <a:solidFill>
                  <a:schemeClr val="accent6"/>
                </a:solidFill>
              </a:rPr>
              <a:t>prachschaffender Elemente</a:t>
            </a:r>
          </a:p>
          <a:p>
            <a:pPr marL="0" indent="-457200">
              <a:spcBef>
                <a:spcPts val="0"/>
              </a:spcBef>
              <a:buFontTx/>
              <a:buAutoNum type="arabicPeriod"/>
            </a:pPr>
            <a:endParaRPr lang="de-DE" kern="0" dirty="0" smtClean="0">
              <a:solidFill>
                <a:srgbClr val="FF0000"/>
              </a:solidFill>
            </a:endParaRPr>
          </a:p>
        </p:txBody>
      </p:sp>
      <p:sp>
        <p:nvSpPr>
          <p:cNvPr id="19" name="Textplatzhalter 2"/>
          <p:cNvSpPr txBox="1">
            <a:spLocks/>
          </p:cNvSpPr>
          <p:nvPr/>
        </p:nvSpPr>
        <p:spPr>
          <a:xfrm>
            <a:off x="1403648" y="5304059"/>
            <a:ext cx="6408712" cy="85839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de-DE" sz="2000" kern="0" dirty="0" smtClean="0">
                <a:solidFill>
                  <a:schemeClr val="accent6"/>
                </a:solidFill>
              </a:rPr>
              <a:t>ZIEL: Freude an der Kommunikation </a:t>
            </a:r>
          </a:p>
          <a:p>
            <a:pPr marL="0" indent="0" algn="ctr">
              <a:spcBef>
                <a:spcPts val="0"/>
              </a:spcBef>
            </a:pPr>
            <a:r>
              <a:rPr lang="de-DE" sz="2000" kern="0" dirty="0" smtClean="0">
                <a:solidFill>
                  <a:schemeClr val="accent6"/>
                </a:solidFill>
              </a:rPr>
              <a:t>von Kinder und Jugendliche mit sprachlichen Beeinträchtigungen </a:t>
            </a:r>
          </a:p>
          <a:p>
            <a:pPr marL="0" indent="-457200">
              <a:spcBef>
                <a:spcPts val="0"/>
              </a:spcBef>
              <a:buFontTx/>
              <a:buAutoNum type="arabicPeriod"/>
            </a:pPr>
            <a:endParaRPr lang="de-DE" kern="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55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23672"/>
            <a:ext cx="8064896" cy="3601200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Unterrichtliche Maßnahmen wie z.B. </a:t>
            </a:r>
            <a:r>
              <a:rPr lang="de-DE" b="1" dirty="0" smtClean="0"/>
              <a:t>Lehrersprache</a:t>
            </a:r>
            <a:r>
              <a:rPr lang="de-DE" dirty="0" smtClean="0"/>
              <a:t>, </a:t>
            </a:r>
            <a:r>
              <a:rPr lang="de-DE" b="1" dirty="0" smtClean="0"/>
              <a:t>Wortschatzarbeit</a:t>
            </a:r>
          </a:p>
          <a:p>
            <a:pPr marL="0" indent="0">
              <a:buNone/>
            </a:pPr>
            <a:r>
              <a:rPr lang="de-DE" b="1" dirty="0" smtClean="0">
                <a:sym typeface="Wingdings" panose="05000000000000000000" pitchFamily="2" charset="2"/>
              </a:rPr>
              <a:t> </a:t>
            </a:r>
            <a:r>
              <a:rPr lang="de-DE" b="1" dirty="0">
                <a:sym typeface="Wingdings" panose="05000000000000000000" pitchFamily="2" charset="2"/>
              </a:rPr>
              <a:t>s</a:t>
            </a:r>
            <a:r>
              <a:rPr lang="de-DE" b="1" dirty="0" smtClean="0">
                <a:sym typeface="Wingdings" panose="05000000000000000000" pitchFamily="2" charset="2"/>
              </a:rPr>
              <a:t>ind </a:t>
            </a:r>
            <a:r>
              <a:rPr lang="de-DE" b="1" dirty="0" smtClean="0"/>
              <a:t>einsetzbar eher unabhängig vom Störungsbild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b="1" dirty="0" smtClean="0"/>
              <a:t>Maßnahmen besonders bedeutend bei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spezifischen Sprachentwicklungsstörungen,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„milden“ kognitive Einschränkungen,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sprachlichen Schwierigkeiten aufgrund eines Migrationshintergrundes;</a:t>
            </a:r>
            <a:endParaRPr lang="de-DE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 smtClean="0"/>
              <a:t>1. Einführung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401815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 smtClean="0"/>
              <a:t>1. Einführung</a:t>
            </a:r>
            <a:endParaRPr lang="de-DE" kern="0" dirty="0" smtClean="0"/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2962297130"/>
              </p:ext>
            </p:extLst>
          </p:nvPr>
        </p:nvGraphicFramePr>
        <p:xfrm>
          <a:off x="1524000" y="2420888"/>
          <a:ext cx="6096000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928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3529192"/>
          </a:xfrm>
        </p:spPr>
        <p:txBody>
          <a:bodyPr/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Tücke: </a:t>
            </a:r>
            <a:r>
              <a:rPr lang="de-DE" b="1" dirty="0" smtClean="0"/>
              <a:t>Beeinträchtigung des Sprachverständnisses oftmals unentdeckt</a:t>
            </a:r>
            <a:r>
              <a:rPr lang="de-DE" dirty="0" smtClean="0"/>
              <a:t>, </a:t>
            </a:r>
          </a:p>
          <a:p>
            <a:pPr marL="360000" indent="0">
              <a:spcBef>
                <a:spcPts val="0"/>
              </a:spcBef>
              <a:buNone/>
            </a:pPr>
            <a:r>
              <a:rPr lang="de-DE" dirty="0" smtClean="0"/>
              <a:t>da nicht direkt beobachtbar und aufgrund der Schülerhandlungen nur interpretativ erschließbar</a:t>
            </a:r>
            <a:endParaRPr lang="de-DE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b="1" dirty="0" smtClean="0"/>
              <a:t>Voraussetzung: stetige Sicherung des Sprachverständnisses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dirty="0" smtClean="0"/>
              <a:t>Sichern der Aufmerksamkeit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dirty="0" smtClean="0"/>
              <a:t>Überprüfen: Wurde Lehrer*</a:t>
            </a:r>
            <a:r>
              <a:rPr lang="de-DE" dirty="0" err="1" smtClean="0"/>
              <a:t>innenäußerung</a:t>
            </a:r>
            <a:r>
              <a:rPr lang="de-DE" dirty="0" smtClean="0"/>
              <a:t> tatsächlich verstanden?</a:t>
            </a:r>
          </a:p>
          <a:p>
            <a:pPr marL="720000" indent="0">
              <a:spcBef>
                <a:spcPts val="0"/>
              </a:spcBef>
              <a:buNone/>
            </a:pPr>
            <a:r>
              <a:rPr lang="de-DE" dirty="0"/>
              <a:t>z.B. durch Wiederholung einer Arbeitsanweisung durch Schülerin/ </a:t>
            </a:r>
            <a:r>
              <a:rPr lang="de-DE" dirty="0" smtClean="0"/>
              <a:t>Schüler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dirty="0" smtClean="0"/>
              <a:t>Erarbeitung von Strategien für gutes Zuhören </a:t>
            </a:r>
          </a:p>
          <a:p>
            <a:pPr marL="720000" indent="0">
              <a:spcBef>
                <a:spcPts val="0"/>
              </a:spcBef>
              <a:buNone/>
            </a:pPr>
            <a:r>
              <a:rPr lang="de-DE" dirty="0" smtClean="0"/>
              <a:t>z.B. ruhig sitzen, hinschauen, mitdenken etc.</a:t>
            </a:r>
          </a:p>
          <a:p>
            <a:pPr marL="720000" indent="0">
              <a:spcBef>
                <a:spcPts val="0"/>
              </a:spcBef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 smtClean="0"/>
              <a:t>2. Beachtung eines beeinträchtigten Sprachverständnisses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105294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24069"/>
            <a:ext cx="8064896" cy="381722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e-DE" dirty="0" smtClean="0"/>
              <a:t>Eine spezifisch akzentuierte </a:t>
            </a:r>
            <a:r>
              <a:rPr lang="de-DE" b="1" dirty="0" smtClean="0"/>
              <a:t>Lehrersprache</a:t>
            </a:r>
            <a:r>
              <a:rPr lang="de-DE" dirty="0" smtClean="0"/>
              <a:t> </a:t>
            </a:r>
            <a:r>
              <a:rPr lang="de-DE" dirty="0" smtClean="0"/>
              <a:t>dient als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Verständnishilfe</a:t>
            </a:r>
            <a:r>
              <a:rPr lang="de-DE" dirty="0" smtClean="0"/>
              <a:t> und als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Strukturierungshilfe</a:t>
            </a:r>
            <a:r>
              <a:rPr lang="de-DE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e-DE" dirty="0" smtClean="0"/>
              <a:t>Merkmale der </a:t>
            </a:r>
            <a:r>
              <a:rPr lang="de-DE" dirty="0" smtClean="0"/>
              <a:t>Lehrersprache </a:t>
            </a:r>
            <a:r>
              <a:rPr lang="de-DE" dirty="0" smtClean="0"/>
              <a:t>sind z.B.</a:t>
            </a:r>
            <a:endParaRPr lang="de-DE" dirty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Sprechpausen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Wiederholung von wichtigen Wörtern und Satzteilen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Reduzieren der Komplexität von Äußerungen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Aspekte nonverbaler Kommunikation </a:t>
            </a:r>
          </a:p>
          <a:p>
            <a:pPr marL="720000" indent="0">
              <a:spcBef>
                <a:spcPts val="0"/>
              </a:spcBef>
              <a:buNone/>
            </a:pPr>
            <a:r>
              <a:rPr lang="de-DE" dirty="0" smtClean="0"/>
              <a:t>(Mimik, Gestik, prosodisch abwechslungsreiches Sprechen)</a:t>
            </a:r>
            <a:endParaRPr lang="de-DE" dirty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/>
              <a:t>3</a:t>
            </a:r>
            <a:r>
              <a:rPr lang="de-DE" sz="2800" kern="0" dirty="0" smtClean="0"/>
              <a:t>. </a:t>
            </a:r>
            <a:r>
              <a:rPr lang="de-DE" sz="2800" kern="0" dirty="0" smtClean="0"/>
              <a:t>Lehrersprache</a:t>
            </a:r>
            <a:endParaRPr lang="de-DE" sz="2800" kern="0" dirty="0" smtClean="0"/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175282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24069"/>
            <a:ext cx="8064896" cy="381722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e-DE" dirty="0" smtClean="0"/>
              <a:t>3.1 </a:t>
            </a:r>
            <a:r>
              <a:rPr lang="de-DE" dirty="0"/>
              <a:t>M</a:t>
            </a:r>
            <a:r>
              <a:rPr lang="de-DE" dirty="0" smtClean="0"/>
              <a:t>odellierungstechniken </a:t>
            </a:r>
          </a:p>
          <a:p>
            <a:pPr marL="377100" indent="0">
              <a:spcBef>
                <a:spcPts val="0"/>
              </a:spcBef>
              <a:buNone/>
            </a:pPr>
            <a:r>
              <a:rPr lang="de-DE" b="1" dirty="0" smtClean="0"/>
              <a:t>Fehlerhafte Schüleräußerungen werden wertschätzend aufgenommen und beiläufig richtiggestellt </a:t>
            </a:r>
          </a:p>
          <a:p>
            <a:pPr marL="37710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de-DE" dirty="0" smtClean="0"/>
              <a:t>(Kommunikation und Sprechfreude bleiben dadurch erhalten)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korrektives </a:t>
            </a:r>
            <a:r>
              <a:rPr lang="de-DE" b="1" dirty="0" err="1" smtClean="0"/>
              <a:t>feedback</a:t>
            </a:r>
            <a:r>
              <a:rPr lang="de-DE" b="1" dirty="0" smtClean="0"/>
              <a:t> (Berichtigung): </a:t>
            </a:r>
          </a:p>
          <a:p>
            <a:pPr marL="720000" indent="0">
              <a:spcBef>
                <a:spcPts val="0"/>
              </a:spcBef>
              <a:buNone/>
            </a:pPr>
            <a:r>
              <a:rPr lang="de-DE" dirty="0" smtClean="0"/>
              <a:t>„Moritz hat den ganzen Saft </a:t>
            </a:r>
            <a:r>
              <a:rPr lang="de-DE" dirty="0" err="1" smtClean="0"/>
              <a:t>getrinkt</a:t>
            </a:r>
            <a:r>
              <a:rPr lang="de-DE" dirty="0" smtClean="0"/>
              <a:t>.“ </a:t>
            </a:r>
            <a:r>
              <a:rPr lang="de-DE" dirty="0"/>
              <a:t>-</a:t>
            </a:r>
            <a:r>
              <a:rPr lang="de-DE" dirty="0" smtClean="0"/>
              <a:t> „Hat Moritz den ganzen Saft getrunken?“</a:t>
            </a:r>
            <a:endParaRPr lang="de-DE" b="1" dirty="0" smtClean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Extension (Weiterführung): </a:t>
            </a:r>
            <a:r>
              <a:rPr lang="de-DE" dirty="0" smtClean="0"/>
              <a:t>„… Hat Leo auch schon ausgetrunken? Möchtest Du denn noch einen Saft?“</a:t>
            </a:r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/>
              <a:t>3</a:t>
            </a:r>
            <a:r>
              <a:rPr lang="de-DE" sz="2800" kern="0" dirty="0" smtClean="0"/>
              <a:t>. </a:t>
            </a:r>
            <a:r>
              <a:rPr lang="de-DE" sz="2800" kern="0" dirty="0" smtClean="0"/>
              <a:t>Lehrersprache </a:t>
            </a:r>
            <a:r>
              <a:rPr lang="de-DE" sz="2800" kern="0" dirty="0" smtClean="0"/>
              <a:t>– relevante Methoden</a:t>
            </a:r>
          </a:p>
        </p:txBody>
      </p:sp>
    </p:spTree>
    <p:extLst>
      <p:ext uri="{BB962C8B-B14F-4D97-AF65-F5344CB8AC3E}">
        <p14:creationId xmlns:p14="http://schemas.microsoft.com/office/powerpoint/2010/main" val="253896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24069"/>
            <a:ext cx="8064896" cy="381722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e-DE" dirty="0" smtClean="0"/>
              <a:t>3.2 Impuls- und Fragetechniken </a:t>
            </a:r>
          </a:p>
          <a:p>
            <a:pPr marL="50400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de-DE" b="1" dirty="0" smtClean="0"/>
              <a:t>Ziel: hohen Sprachumsatz auf Seiten der Schülerinnen und Schüler evozieren, bewusst Kommunikation anregen</a:t>
            </a:r>
            <a:endParaRPr lang="de-DE" dirty="0" smtClean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Sachimpuls: </a:t>
            </a:r>
            <a:r>
              <a:rPr lang="de-DE" dirty="0" smtClean="0"/>
              <a:t>Realgegenstand, Bild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Nonverbaler Impuls: </a:t>
            </a:r>
            <a:r>
              <a:rPr lang="de-DE" dirty="0" smtClean="0"/>
              <a:t>fragende Geste</a:t>
            </a:r>
            <a:endParaRPr lang="de-DE" b="1" dirty="0" smtClean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Verbaler Impuls: </a:t>
            </a:r>
            <a:r>
              <a:rPr lang="de-DE" dirty="0" smtClean="0"/>
              <a:t>gezielte Aufforderung („Du hast bestimmt eine Idee, was das sein könnte!“)</a:t>
            </a:r>
            <a:endParaRPr lang="de-DE" b="1" dirty="0" smtClean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Offene Fragen</a:t>
            </a: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800" kern="0" dirty="0"/>
              <a:t>3</a:t>
            </a:r>
            <a:r>
              <a:rPr lang="de-DE" sz="2800" kern="0" dirty="0" smtClean="0"/>
              <a:t>. </a:t>
            </a:r>
            <a:r>
              <a:rPr lang="de-DE" sz="2800" kern="0" dirty="0" smtClean="0"/>
              <a:t>Lehrersprache </a:t>
            </a:r>
            <a:r>
              <a:rPr lang="de-DE" sz="2800" kern="0" dirty="0" smtClean="0"/>
              <a:t>– relevante Methoden</a:t>
            </a:r>
          </a:p>
        </p:txBody>
      </p:sp>
    </p:spTree>
    <p:extLst>
      <p:ext uri="{BB962C8B-B14F-4D97-AF65-F5344CB8AC3E}">
        <p14:creationId xmlns:p14="http://schemas.microsoft.com/office/powerpoint/2010/main" val="70151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381722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e-DE" b="1" dirty="0" smtClean="0"/>
              <a:t>Ziel: Texte im Unterricht optimieren, </a:t>
            </a:r>
          </a:p>
          <a:p>
            <a:pPr marL="504000" indent="0">
              <a:spcBef>
                <a:spcPts val="0"/>
              </a:spcBef>
              <a:buNone/>
            </a:pPr>
            <a:r>
              <a:rPr lang="de-DE" b="1" dirty="0" smtClean="0"/>
              <a:t>um besseres Textverständnis zu erreichen, z.B. durch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b="1" dirty="0" smtClean="0"/>
              <a:t>Vermeidung von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dirty="0" smtClean="0"/>
              <a:t>komplexen hypotaktischen Satzgefügen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dirty="0" smtClean="0"/>
              <a:t>reversiblen Passivkonstruktionen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dirty="0"/>
              <a:t>n</a:t>
            </a:r>
            <a:r>
              <a:rPr lang="de-DE" dirty="0" smtClean="0"/>
              <a:t>icht eindeutig zuzuordnenden Kohäsionsmitteln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dirty="0" smtClean="0"/>
              <a:t>Unregelmäßigen </a:t>
            </a:r>
            <a:r>
              <a:rPr lang="de-DE" dirty="0" err="1" smtClean="0"/>
              <a:t>Imperfektformen</a:t>
            </a:r>
            <a:endParaRPr lang="de-DE" dirty="0" smtClean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dirty="0" smtClean="0"/>
              <a:t>Potentiell schwierigen Wörtern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dirty="0"/>
              <a:t>s</a:t>
            </a:r>
            <a:r>
              <a:rPr lang="de-DE" dirty="0" smtClean="0"/>
              <a:t>eltenen subordinierenden Konjunktionen (während, obwohl, sodass)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b="1" dirty="0" smtClean="0"/>
              <a:t>Ersetzen von </a:t>
            </a:r>
            <a:r>
              <a:rPr lang="de-DE" dirty="0" smtClean="0"/>
              <a:t>komplexen zusammengesetzten Adjektiven durch einen Relativsatz</a:t>
            </a:r>
          </a:p>
          <a:p>
            <a:pPr marL="0" indent="0">
              <a:spcBef>
                <a:spcPts val="0"/>
              </a:spcBef>
              <a:buNone/>
            </a:pPr>
            <a:endParaRPr lang="de-DE" dirty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endParaRPr lang="de-DE" dirty="0" smtClean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endParaRPr lang="de-DE" dirty="0" smtClean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endParaRPr lang="de-DE" dirty="0" smtClean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/>
              <a:t>4</a:t>
            </a:r>
            <a:r>
              <a:rPr lang="de-DE" kern="0" dirty="0" smtClean="0"/>
              <a:t>. Textoptimierung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105034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1801000"/>
          </a:xfrm>
        </p:spPr>
        <p:txBody>
          <a:bodyPr/>
          <a:lstStyle/>
          <a:p>
            <a:pPr marL="504000" indent="-457200">
              <a:spcBef>
                <a:spcPts val="600"/>
              </a:spcBef>
              <a:spcAft>
                <a:spcPts val="600"/>
              </a:spcAft>
              <a:buNone/>
            </a:pPr>
            <a:r>
              <a:rPr lang="de-DE" b="1" dirty="0" smtClean="0"/>
              <a:t>Ziel</a:t>
            </a:r>
            <a:r>
              <a:rPr lang="de-DE" b="1" dirty="0"/>
              <a:t>: </a:t>
            </a:r>
            <a:endParaRPr lang="de-DE" b="1" dirty="0" smtClean="0"/>
          </a:p>
          <a:p>
            <a:pPr marL="50400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b="1" dirty="0" smtClean="0"/>
              <a:t>Angebot geben von überschaubaren schwierigen Wörtern/ Fachbegriffen,</a:t>
            </a:r>
          </a:p>
          <a:p>
            <a:pPr marL="50400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b="1" dirty="0" smtClean="0"/>
              <a:t>Wortschatz der Schülerinnen und Schüler um diese Auswahl zu erweitern </a:t>
            </a:r>
            <a:endParaRPr lang="de-DE" b="1" dirty="0"/>
          </a:p>
          <a:p>
            <a:pPr marL="377100" indent="0">
              <a:spcBef>
                <a:spcPts val="0"/>
              </a:spcBef>
              <a:buNone/>
            </a:pPr>
            <a:endParaRPr lang="de-DE" dirty="0"/>
          </a:p>
          <a:p>
            <a:pPr marL="0" indent="0">
              <a:spcBef>
                <a:spcPts val="0"/>
              </a:spcBef>
              <a:buNone/>
            </a:pPr>
            <a:endParaRPr lang="de-DE" b="1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 smtClean="0"/>
              <a:t>5. Wortschatzarbeit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105034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348880"/>
            <a:ext cx="8064896" cy="2664296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de-DE" b="1" dirty="0" smtClean="0"/>
              <a:t>für eine langfristige Speicherung nötig ist die Erarbeitung der</a:t>
            </a:r>
            <a:endParaRPr lang="de-DE" b="1" dirty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Wortbedeutung</a:t>
            </a:r>
            <a:r>
              <a:rPr lang="de-DE" dirty="0" smtClean="0"/>
              <a:t> (semantische Elaboration)</a:t>
            </a:r>
          </a:p>
          <a:p>
            <a:pPr marL="72000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de-DE" dirty="0" smtClean="0"/>
              <a:t>z. B. über Klärung von Aussehen, Funktion, emotionaler Bezug, lokaler Bezug, Beziehung zu bekannten Wörtern und die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Wortform </a:t>
            </a:r>
            <a:r>
              <a:rPr lang="de-DE" dirty="0" smtClean="0"/>
              <a:t>(phonologische Elaboration), </a:t>
            </a:r>
          </a:p>
          <a:p>
            <a:pPr marL="720000" indent="0">
              <a:spcBef>
                <a:spcPts val="0"/>
              </a:spcBef>
              <a:buNone/>
            </a:pPr>
            <a:r>
              <a:rPr lang="de-DE" dirty="0" smtClean="0"/>
              <a:t>z.B. Silbensprache, langsames und gedehntes Sprechen</a:t>
            </a:r>
          </a:p>
          <a:p>
            <a:pPr marL="377100" indent="0">
              <a:spcBef>
                <a:spcPts val="0"/>
              </a:spcBef>
              <a:buNone/>
            </a:pP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 smtClean="0"/>
              <a:t>5. Wortschatzarbeit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161522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38926"/>
            <a:ext cx="8064896" cy="345031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de-DE" sz="12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e-DE" b="1" dirty="0" smtClean="0"/>
              <a:t>Es gelingt nicht, alle Wörter intensiv zu elaborieren, daher ist es nötig,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b="1" dirty="0" smtClean="0"/>
              <a:t>mit den Schülerinnen und Schülern die</a:t>
            </a:r>
          </a:p>
          <a:p>
            <a:pPr marL="0" indent="0">
              <a:spcBef>
                <a:spcPts val="0"/>
              </a:spcBef>
              <a:buNone/>
            </a:pPr>
            <a:endParaRPr lang="de-DE" sz="12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e-DE" b="1" dirty="0" smtClean="0"/>
              <a:t>Erarbeitung von Strategien zur eigenständigen Erweiterung von Wörtern, z.B. </a:t>
            </a:r>
            <a:endParaRPr lang="de-DE" b="1" dirty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dirty="0" smtClean="0"/>
              <a:t>Kinder dazu motivieren unbekannte Wörter </a:t>
            </a:r>
          </a:p>
          <a:p>
            <a:pPr marL="10800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dirty="0" smtClean="0"/>
              <a:t>zu identifizieren, </a:t>
            </a:r>
          </a:p>
          <a:p>
            <a:pPr marL="10800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dirty="0" smtClean="0"/>
              <a:t>nachzufragen (Klasse, Lehrkraft), </a:t>
            </a:r>
          </a:p>
          <a:p>
            <a:pPr marL="10800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dirty="0" smtClean="0"/>
              <a:t>Nachzuschlagen (Literatur, Internet)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>e</a:t>
            </a:r>
            <a:r>
              <a:rPr lang="de-DE" dirty="0" smtClean="0"/>
              <a:t>benso als Unterrichtsziel zu etablieren.</a:t>
            </a:r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/>
          </a:p>
          <a:p>
            <a:pPr marL="377100" indent="0">
              <a:spcBef>
                <a:spcPts val="0"/>
              </a:spcBef>
              <a:buNone/>
            </a:pPr>
            <a:endParaRPr lang="de-DE" dirty="0"/>
          </a:p>
          <a:p>
            <a:pPr marL="0" indent="0">
              <a:spcBef>
                <a:spcPts val="0"/>
              </a:spcBef>
              <a:buNone/>
            </a:pPr>
            <a:endParaRPr lang="de-DE" b="1" dirty="0" smtClean="0"/>
          </a:p>
          <a:p>
            <a:pPr marL="0" indent="0">
              <a:spcBef>
                <a:spcPts val="0"/>
              </a:spcBef>
              <a:buNone/>
            </a:pPr>
            <a:endParaRPr lang="de-DE" dirty="0"/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 smtClean="0"/>
              <a:t>5. Wortschatzarbeit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204176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352919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e-DE" dirty="0" smtClean="0"/>
              <a:t>Da für Kinder mit Spracherwerbsstörung ein Risiko besteht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 smtClean="0"/>
              <a:t>eine Lese-Rechtschreibstörung zu entwickeln müssen die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b="1" dirty="0" smtClean="0"/>
              <a:t>Vorläuferfähigkeiten </a:t>
            </a:r>
            <a:r>
              <a:rPr lang="de-DE" b="1" dirty="0"/>
              <a:t>des Lesens und Schreibens </a:t>
            </a:r>
            <a:r>
              <a:rPr lang="de-DE" dirty="0"/>
              <a:t>im Anfangsunterricht </a:t>
            </a:r>
            <a:endParaRPr lang="de-DE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e-DE" dirty="0" smtClean="0"/>
              <a:t>berücksichtigt werden</a:t>
            </a:r>
          </a:p>
          <a:p>
            <a:pPr marL="377100" indent="0">
              <a:spcBef>
                <a:spcPts val="0"/>
              </a:spcBef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 smtClean="0"/>
              <a:t>6. Spezifische Gestaltung des Anfangsunterrichts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387042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201702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e-DE" dirty="0" smtClean="0"/>
              <a:t>Da für Kinder mit Spracherwerbsstörung ein Risiko besteht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de-DE" dirty="0" smtClean="0"/>
              <a:t>eine Lese-Rechtschreibstörung zu entwickeln müssen die </a:t>
            </a:r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b="1" dirty="0" smtClean="0"/>
              <a:t>Vorläuferfähigkeiten des Lesens und Schreibens </a:t>
            </a:r>
          </a:p>
          <a:p>
            <a:pPr marL="720000" indent="0">
              <a:spcBef>
                <a:spcPts val="0"/>
              </a:spcBef>
              <a:buNone/>
            </a:pPr>
            <a:r>
              <a:rPr lang="de-DE" dirty="0" smtClean="0"/>
              <a:t>im Anfangsunterricht berücksichtigt werden</a:t>
            </a:r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 smtClean="0"/>
              <a:t>6. Spezifische Gestaltung des Anfangsunterrichts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401662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3313168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de-DE" b="1" dirty="0" smtClean="0"/>
              <a:t>Vorläuferfähigkeiten </a:t>
            </a:r>
            <a:r>
              <a:rPr lang="de-DE" b="1" dirty="0"/>
              <a:t>des Lesens und </a:t>
            </a:r>
            <a:r>
              <a:rPr lang="de-DE" b="1" dirty="0" smtClean="0"/>
              <a:t>Schreibens</a:t>
            </a:r>
            <a:r>
              <a:rPr lang="de-DE" dirty="0"/>
              <a:t> </a:t>
            </a:r>
            <a:r>
              <a:rPr lang="de-DE" dirty="0" smtClean="0"/>
              <a:t>werden </a:t>
            </a:r>
            <a:r>
              <a:rPr lang="de-DE" dirty="0"/>
              <a:t>berücksichtigt</a:t>
            </a:r>
            <a:endParaRPr lang="de-DE" dirty="0" smtClean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dirty="0" smtClean="0"/>
              <a:t>über die </a:t>
            </a:r>
            <a:r>
              <a:rPr lang="de-DE" b="1" dirty="0" smtClean="0"/>
              <a:t>Förderung der phonologischen Bewusstheit </a:t>
            </a:r>
          </a:p>
          <a:p>
            <a:pPr marL="720000" indent="0">
              <a:spcBef>
                <a:spcPts val="0"/>
              </a:spcBef>
              <a:buNone/>
            </a:pPr>
            <a:r>
              <a:rPr lang="de-DE" dirty="0" smtClean="0"/>
              <a:t>(Auseinandersetzung </a:t>
            </a:r>
            <a:r>
              <a:rPr lang="de-DE" dirty="0"/>
              <a:t>m</a:t>
            </a:r>
            <a:r>
              <a:rPr lang="de-DE" dirty="0" smtClean="0"/>
              <a:t>it der Form des Wortes, </a:t>
            </a:r>
          </a:p>
          <a:p>
            <a:pPr marL="720000" indent="0">
              <a:spcBef>
                <a:spcPts val="0"/>
              </a:spcBef>
              <a:buNone/>
            </a:pPr>
            <a:r>
              <a:rPr lang="de-DE" dirty="0" smtClean="0"/>
              <a:t>unabhängig von der Bedeutung), z.B. Beschäftigung mit der</a:t>
            </a:r>
          </a:p>
          <a:p>
            <a:pPr marL="10800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dirty="0" smtClean="0"/>
              <a:t>Lautstruktur</a:t>
            </a:r>
          </a:p>
          <a:p>
            <a:pPr marL="1080000" indent="0">
              <a:spcBef>
                <a:spcPts val="0"/>
              </a:spcBef>
              <a:buNone/>
            </a:pPr>
            <a:r>
              <a:rPr lang="de-DE" dirty="0" smtClean="0"/>
              <a:t>*  Laut in einem Wort erkennen: „Hörst Du ein /m/ in Maus?“;</a:t>
            </a:r>
          </a:p>
          <a:p>
            <a:pPr marL="1080000" indent="0">
              <a:spcBef>
                <a:spcPts val="0"/>
              </a:spcBef>
              <a:buNone/>
            </a:pPr>
            <a:r>
              <a:rPr lang="de-DE" dirty="0" smtClean="0"/>
              <a:t>*  Synthetisieren von Lauten zu einem Wort: </a:t>
            </a:r>
          </a:p>
          <a:p>
            <a:pPr marL="1224000" indent="0">
              <a:spcBef>
                <a:spcPts val="0"/>
              </a:spcBef>
              <a:buNone/>
            </a:pPr>
            <a:r>
              <a:rPr lang="de-DE" dirty="0" smtClean="0"/>
              <a:t>„Welches Wort ist gemeint: [m] [au] [s]</a:t>
            </a:r>
            <a:r>
              <a:rPr lang="de-DE" sz="2000" dirty="0" smtClean="0"/>
              <a:t>?“ </a:t>
            </a:r>
            <a:r>
              <a:rPr lang="de-DE" dirty="0" smtClean="0"/>
              <a:t>und der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 smtClean="0"/>
              <a:t>6. Spezifische Gestaltung des Anfangsunterrichts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401662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3817224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de-DE" b="1" dirty="0" smtClean="0"/>
              <a:t>Vorläuferfähigkeiten </a:t>
            </a:r>
            <a:r>
              <a:rPr lang="de-DE" b="1" dirty="0"/>
              <a:t>des Lesens und </a:t>
            </a:r>
            <a:r>
              <a:rPr lang="de-DE" b="1" dirty="0" smtClean="0"/>
              <a:t>Schreibens</a:t>
            </a:r>
            <a:r>
              <a:rPr lang="de-DE" dirty="0"/>
              <a:t> </a:t>
            </a:r>
            <a:r>
              <a:rPr lang="de-DE" dirty="0" smtClean="0"/>
              <a:t>werden berücksichtigt</a:t>
            </a:r>
          </a:p>
          <a:p>
            <a:pPr marL="720000">
              <a:spcBef>
                <a:spcPts val="0"/>
              </a:spcBef>
              <a:spcAft>
                <a:spcPts val="600"/>
              </a:spcAft>
              <a:buBlip>
                <a:blip r:embed="rId2"/>
              </a:buBlip>
            </a:pPr>
            <a:r>
              <a:rPr lang="de-DE" dirty="0"/>
              <a:t>über die </a:t>
            </a:r>
            <a:r>
              <a:rPr lang="de-DE" b="1" dirty="0"/>
              <a:t>Förderung der phonologischen Bewusstheit </a:t>
            </a:r>
            <a:endParaRPr lang="de-DE" dirty="0" smtClean="0"/>
          </a:p>
          <a:p>
            <a:pPr marL="720000">
              <a:spcBef>
                <a:spcPts val="0"/>
              </a:spcBef>
              <a:buBlip>
                <a:blip r:embed="rId2"/>
              </a:buBlip>
            </a:pPr>
            <a:r>
              <a:rPr lang="de-DE" dirty="0" smtClean="0"/>
              <a:t>und über Maßnahmen </a:t>
            </a:r>
          </a:p>
          <a:p>
            <a:pPr marL="720000" indent="0">
              <a:spcBef>
                <a:spcPts val="0"/>
              </a:spcBef>
              <a:buNone/>
            </a:pPr>
            <a:r>
              <a:rPr lang="de-DE" b="1" dirty="0" smtClean="0"/>
              <a:t>zur Förderung der direkten und automatisierten Worterkennung</a:t>
            </a:r>
          </a:p>
          <a:p>
            <a:pPr marL="10800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dirty="0" smtClean="0"/>
              <a:t>ganzheitliche und simultane Erfassung größerer Einheiten</a:t>
            </a:r>
          </a:p>
          <a:p>
            <a:pPr marL="1080000" indent="0">
              <a:spcBef>
                <a:spcPts val="0"/>
              </a:spcBef>
              <a:buNone/>
            </a:pPr>
            <a:r>
              <a:rPr lang="de-DE" dirty="0" smtClean="0"/>
              <a:t>*  Silben, häufige Buchstabenfolgen, Wörter </a:t>
            </a:r>
          </a:p>
          <a:p>
            <a:pPr marL="377100" indent="0">
              <a:spcBef>
                <a:spcPts val="0"/>
              </a:spcBef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 smtClean="0"/>
              <a:t>6. Spezifische Gestaltung des Anfangsunterrichts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21239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348880"/>
            <a:ext cx="8064896" cy="1800200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de-DE" b="1" u="sng" dirty="0" smtClean="0"/>
              <a:t>Hinweis: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i="1" dirty="0" smtClean="0"/>
              <a:t>Im Folgenden sind die Arbeitsaufträge notiert.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de-DE" sz="2000" i="1" dirty="0" smtClean="0"/>
              <a:t>Zur Lösung bitte ebenso das entsprechende Dokument bzw. die dazu nötigen Arbeitsmaterialien öffnen/ ausdrucken.</a:t>
            </a:r>
            <a:endParaRPr lang="de-DE" sz="20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/>
              <a:t>7</a:t>
            </a:r>
            <a:r>
              <a:rPr lang="de-DE" kern="0" dirty="0" smtClean="0"/>
              <a:t>. Arbeitsaufträge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33039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348880"/>
            <a:ext cx="8064896" cy="2879582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de-DE" b="1" u="sng" dirty="0" smtClean="0"/>
              <a:t>Arbeitsaufträge </a:t>
            </a:r>
            <a:r>
              <a:rPr lang="de-DE" b="1" u="sng" dirty="0"/>
              <a:t>zum Film „Sprachsensibler Unterricht – konkret“</a:t>
            </a:r>
            <a:endParaRPr lang="de-DE" dirty="0"/>
          </a:p>
          <a:p>
            <a:pPr marL="0" indent="0">
              <a:buNone/>
            </a:pPr>
            <a:r>
              <a:rPr lang="de-DE" b="1" dirty="0"/>
              <a:t>1)</a:t>
            </a:r>
            <a:r>
              <a:rPr lang="de-DE" dirty="0"/>
              <a:t> </a:t>
            </a:r>
            <a:r>
              <a:rPr lang="de-DE" b="1" dirty="0"/>
              <a:t>Modellieren:</a:t>
            </a:r>
            <a:r>
              <a:rPr lang="de-DE" dirty="0"/>
              <a:t> </a:t>
            </a:r>
          </a:p>
          <a:p>
            <a:pPr marL="288000" indent="0">
              <a:spcAft>
                <a:spcPts val="1200"/>
              </a:spcAft>
              <a:buNone/>
            </a:pPr>
            <a:r>
              <a:rPr lang="de-DE" dirty="0"/>
              <a:t>Sehen Sie sich den Film „Sprachsensibler Unterricht – konkret“ an.  </a:t>
            </a:r>
            <a:endParaRPr lang="de-DE" dirty="0" smtClean="0"/>
          </a:p>
          <a:p>
            <a:pPr marL="0" indent="0">
              <a:buNone/>
            </a:pPr>
            <a:r>
              <a:rPr lang="de-DE" b="1" dirty="0" smtClean="0"/>
              <a:t>1a</a:t>
            </a:r>
            <a:r>
              <a:rPr lang="de-DE" b="1" dirty="0"/>
              <a:t>) </a:t>
            </a:r>
            <a:r>
              <a:rPr lang="de-DE" dirty="0" smtClean="0"/>
              <a:t>Was </a:t>
            </a:r>
            <a:r>
              <a:rPr lang="de-DE" dirty="0"/>
              <a:t>versteht man unter </a:t>
            </a:r>
            <a:r>
              <a:rPr lang="de-DE" b="1" dirty="0"/>
              <a:t>„Modellieren“</a:t>
            </a:r>
            <a:r>
              <a:rPr lang="de-DE" dirty="0"/>
              <a:t>? </a:t>
            </a:r>
          </a:p>
          <a:p>
            <a:pPr marL="360000" indent="0">
              <a:buNone/>
            </a:pPr>
            <a:r>
              <a:rPr lang="de-DE" dirty="0" smtClean="0"/>
              <a:t>Ein </a:t>
            </a:r>
            <a:r>
              <a:rPr lang="de-DE" dirty="0"/>
              <a:t>Interview im Film sowie der Basistext zum sprachsensiblen Unterricht helfen Ihnen bei der Lösungsfindung! </a:t>
            </a:r>
            <a:endParaRPr lang="de-DE" dirty="0" smtClean="0"/>
          </a:p>
          <a:p>
            <a:endParaRPr lang="de-DE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/>
              <a:t>7</a:t>
            </a:r>
            <a:r>
              <a:rPr lang="de-DE" kern="0" dirty="0" smtClean="0"/>
              <a:t>. Arbeitsaufträge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66556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2737104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360000" indent="-457200">
              <a:spcAft>
                <a:spcPts val="1200"/>
              </a:spcAft>
              <a:buNone/>
            </a:pPr>
            <a:r>
              <a:rPr lang="de-DE" b="1" dirty="0" smtClean="0"/>
              <a:t>1b)</a:t>
            </a:r>
            <a:r>
              <a:rPr lang="de-DE" dirty="0"/>
              <a:t> </a:t>
            </a:r>
            <a:r>
              <a:rPr lang="de-DE" dirty="0" smtClean="0"/>
              <a:t>Die </a:t>
            </a:r>
            <a:r>
              <a:rPr lang="de-DE" b="1" dirty="0"/>
              <a:t>Technik des „Modellierens“</a:t>
            </a:r>
            <a:r>
              <a:rPr lang="de-DE" dirty="0"/>
              <a:t> kann grundsätzlich bei Sprachproblemen in Bereichen Aussprache, Wortschatz und Grammatik angewandt werden.  </a:t>
            </a:r>
          </a:p>
          <a:p>
            <a:r>
              <a:rPr lang="de-DE" dirty="0"/>
              <a:t>Überlegen Sie zu folgenden fehlerhaften Äußerungen, in welchem Bereich/in welchen Bereichen die Sprachprobleme liegen.  </a:t>
            </a:r>
          </a:p>
          <a:p>
            <a:r>
              <a:rPr lang="de-DE" dirty="0"/>
              <a:t>Formulieren Sie eine verbesserte Wiederholung. (Es sind unterschiedliche Antworten möglich</a:t>
            </a:r>
            <a:r>
              <a:rPr lang="de-DE" dirty="0" smtClean="0"/>
              <a:t>.)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/>
              <a:t>7</a:t>
            </a:r>
            <a:r>
              <a:rPr lang="de-DE" kern="0" dirty="0" smtClean="0"/>
              <a:t>. Arbeitsaufträge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35992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3241160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2</a:t>
            </a:r>
            <a:r>
              <a:rPr lang="de-DE" b="1" dirty="0"/>
              <a:t>) </a:t>
            </a:r>
            <a:r>
              <a:rPr lang="de-DE" b="1" dirty="0" smtClean="0"/>
              <a:t>Lehrersprache: </a:t>
            </a:r>
            <a:endParaRPr lang="de-DE" dirty="0"/>
          </a:p>
          <a:p>
            <a:pPr marL="288000" indent="0">
              <a:buNone/>
            </a:pPr>
            <a:r>
              <a:rPr lang="de-DE" dirty="0"/>
              <a:t>Sehen Sie sich den Film „Sprachsensibler Unterricht – konkret“ an.  </a:t>
            </a:r>
          </a:p>
          <a:p>
            <a:pPr marL="0" indent="0">
              <a:buNone/>
            </a:pPr>
            <a:r>
              <a:rPr lang="de-DE" b="1" dirty="0" smtClean="0"/>
              <a:t>2a</a:t>
            </a:r>
            <a:r>
              <a:rPr lang="de-DE" b="1" dirty="0"/>
              <a:t>) </a:t>
            </a:r>
            <a:endParaRPr lang="de-DE" dirty="0"/>
          </a:p>
          <a:p>
            <a:r>
              <a:rPr lang="de-DE" dirty="0"/>
              <a:t>Sammeln und strukturieren Sie Merkmale einer </a:t>
            </a:r>
            <a:r>
              <a:rPr lang="de-DE" b="1" dirty="0"/>
              <a:t>sprachheilpädagogisch akzentuierten</a:t>
            </a:r>
            <a:r>
              <a:rPr lang="de-DE" dirty="0"/>
              <a:t> </a:t>
            </a:r>
            <a:r>
              <a:rPr lang="de-DE" b="1" dirty="0" smtClean="0"/>
              <a:t>Lehrersprache</a:t>
            </a:r>
            <a:r>
              <a:rPr lang="de-DE" dirty="0" smtClean="0"/>
              <a:t>. </a:t>
            </a:r>
            <a:endParaRPr lang="de-DE" dirty="0"/>
          </a:p>
          <a:p>
            <a:r>
              <a:rPr lang="de-DE" dirty="0"/>
              <a:t>Ein Interview im Film sowie der Basistext zum sprachsensiblen Unterricht helfen Ihnen bei der Lösungsfindung! </a:t>
            </a:r>
          </a:p>
          <a:p>
            <a:endParaRPr lang="de-DE" dirty="0"/>
          </a:p>
          <a:p>
            <a:endParaRPr lang="de-DE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/>
              <a:t>7</a:t>
            </a:r>
            <a:r>
              <a:rPr lang="de-DE" kern="0" dirty="0" smtClean="0"/>
              <a:t>. Arbeitsaufträge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153695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3385176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2</a:t>
            </a:r>
            <a:r>
              <a:rPr lang="de-DE" b="1" dirty="0"/>
              <a:t>) </a:t>
            </a:r>
            <a:r>
              <a:rPr lang="de-DE" b="1" dirty="0" smtClean="0"/>
              <a:t>Lehrersprache: </a:t>
            </a:r>
            <a:endParaRPr lang="de-DE" dirty="0"/>
          </a:p>
          <a:p>
            <a:pPr marL="288000" indent="0">
              <a:spcAft>
                <a:spcPts val="1200"/>
              </a:spcAft>
              <a:buNone/>
            </a:pPr>
            <a:r>
              <a:rPr lang="de-DE" dirty="0"/>
              <a:t>Sehen Sie sich den Film „Sprachsensibler Unterricht – konkret“ an.  </a:t>
            </a:r>
          </a:p>
          <a:p>
            <a:pPr marL="0" indent="0">
              <a:buNone/>
            </a:pPr>
            <a:r>
              <a:rPr lang="de-DE" b="1" dirty="0"/>
              <a:t>2b)</a:t>
            </a:r>
            <a:endParaRPr lang="de-DE" dirty="0"/>
          </a:p>
          <a:p>
            <a:r>
              <a:rPr lang="de-DE" dirty="0"/>
              <a:t>Bereiten Sie einen kurzen </a:t>
            </a:r>
            <a:r>
              <a:rPr lang="de-DE" dirty="0" smtClean="0"/>
              <a:t>Lehrer*innenvortrag </a:t>
            </a:r>
            <a:r>
              <a:rPr lang="de-DE" dirty="0"/>
              <a:t>(z.B. eine ca. 3-minütige Themenhinführung) zu einem von Ihnen selbst gewählten Inhalt vor. </a:t>
            </a:r>
          </a:p>
          <a:p>
            <a:r>
              <a:rPr lang="de-DE" dirty="0"/>
              <a:t>Berücksichtigen Sie dabei die in Aufgabe 2a erarbeiteten Merkmale einer </a:t>
            </a:r>
            <a:r>
              <a:rPr lang="de-DE" b="1" dirty="0"/>
              <a:t>sprachheilpädagogisch akzentuierten </a:t>
            </a:r>
            <a:r>
              <a:rPr lang="de-DE" b="1" dirty="0" smtClean="0"/>
              <a:t>Lehrersprache</a:t>
            </a:r>
            <a:r>
              <a:rPr lang="de-DE" dirty="0" smtClean="0"/>
              <a:t>. </a:t>
            </a:r>
            <a:r>
              <a:rPr lang="de-DE" dirty="0" smtClean="0"/>
              <a:t> 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/>
              <a:t>7</a:t>
            </a:r>
            <a:r>
              <a:rPr lang="de-DE" kern="0" dirty="0" smtClean="0"/>
              <a:t>. Arbeitsaufträge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357913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3817224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2</a:t>
            </a:r>
            <a:r>
              <a:rPr lang="de-DE" b="1" dirty="0"/>
              <a:t>) </a:t>
            </a:r>
            <a:r>
              <a:rPr lang="de-DE" b="1" dirty="0" smtClean="0"/>
              <a:t>Lehrersprache: </a:t>
            </a:r>
            <a:endParaRPr lang="de-DE" dirty="0"/>
          </a:p>
          <a:p>
            <a:pPr marL="0" indent="0">
              <a:buNone/>
            </a:pPr>
            <a:r>
              <a:rPr lang="de-DE" b="1" dirty="0" smtClean="0"/>
              <a:t>2c</a:t>
            </a:r>
            <a:r>
              <a:rPr lang="de-DE" b="1" dirty="0"/>
              <a:t>) </a:t>
            </a:r>
            <a:r>
              <a:rPr lang="de-DE" dirty="0" smtClean="0"/>
              <a:t>Reflektieren </a:t>
            </a:r>
            <a:r>
              <a:rPr lang="de-DE" dirty="0"/>
              <a:t>Sie ihre eigene </a:t>
            </a:r>
            <a:r>
              <a:rPr lang="de-DE" b="1" dirty="0" smtClean="0"/>
              <a:t>Lehrersprache</a:t>
            </a:r>
            <a:r>
              <a:rPr lang="de-DE" dirty="0" smtClean="0"/>
              <a:t> </a:t>
            </a:r>
            <a:r>
              <a:rPr lang="de-DE" dirty="0"/>
              <a:t>selbstkritisch, </a:t>
            </a:r>
            <a:endParaRPr lang="de-DE" dirty="0" smtClean="0"/>
          </a:p>
          <a:p>
            <a:pPr marL="0" indent="457200">
              <a:buNone/>
            </a:pPr>
            <a:r>
              <a:rPr lang="de-DE" dirty="0" smtClean="0"/>
              <a:t>indem </a:t>
            </a:r>
            <a:r>
              <a:rPr lang="de-DE" dirty="0"/>
              <a:t>Sie das nachfolgende Raster ausfüllen. </a:t>
            </a:r>
          </a:p>
          <a:p>
            <a:pPr marL="360000" indent="0">
              <a:buNone/>
            </a:pPr>
            <a:r>
              <a:rPr lang="de-DE" b="1" dirty="0" smtClean="0"/>
              <a:t>+</a:t>
            </a:r>
            <a:r>
              <a:rPr lang="de-DE" dirty="0" smtClean="0"/>
              <a:t>	Darauf </a:t>
            </a:r>
            <a:r>
              <a:rPr lang="de-DE" dirty="0"/>
              <a:t>achte ich!</a:t>
            </a:r>
          </a:p>
          <a:p>
            <a:pPr marL="360000" indent="0">
              <a:buNone/>
            </a:pPr>
            <a:r>
              <a:rPr lang="de-DE" b="1" dirty="0"/>
              <a:t>+/-</a:t>
            </a:r>
            <a:r>
              <a:rPr lang="de-DE" dirty="0"/>
              <a:t>	Darauf achte ich teilweise!</a:t>
            </a:r>
          </a:p>
          <a:p>
            <a:pPr marL="360000" indent="0">
              <a:buNone/>
            </a:pPr>
            <a:r>
              <a:rPr lang="de-DE" b="1" dirty="0"/>
              <a:t>-</a:t>
            </a:r>
            <a:r>
              <a:rPr lang="de-DE" dirty="0"/>
              <a:t>	Darauf will ich noch mehr achten! </a:t>
            </a:r>
          </a:p>
          <a:p>
            <a:pPr marL="0" indent="0">
              <a:buNone/>
            </a:pPr>
            <a:r>
              <a:rPr lang="de-DE" dirty="0" smtClean="0"/>
              <a:t> 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/>
              <a:t>7</a:t>
            </a:r>
            <a:r>
              <a:rPr lang="de-DE" kern="0" dirty="0" smtClean="0"/>
              <a:t>. Arbeitsaufträge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203414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2665096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3</a:t>
            </a:r>
            <a:r>
              <a:rPr lang="de-DE" b="1" dirty="0"/>
              <a:t>) Wortschatzarbeit: </a:t>
            </a:r>
            <a:endParaRPr lang="de-DE" sz="2000" dirty="0"/>
          </a:p>
          <a:p>
            <a:pPr marL="288000" indent="0">
              <a:spcAft>
                <a:spcPts val="1200"/>
              </a:spcAft>
              <a:buNone/>
            </a:pPr>
            <a:r>
              <a:rPr lang="de-DE" dirty="0"/>
              <a:t>Sehen Sie sich den Film „Sprachsensibler Unterricht – konkret“ an.  </a:t>
            </a:r>
          </a:p>
          <a:p>
            <a:pPr marL="0" indent="0">
              <a:buNone/>
            </a:pPr>
            <a:r>
              <a:rPr lang="de-DE" b="1" dirty="0"/>
              <a:t>3a) </a:t>
            </a:r>
            <a:r>
              <a:rPr lang="de-DE" dirty="0"/>
              <a:t> </a:t>
            </a:r>
            <a:r>
              <a:rPr lang="de-DE" dirty="0" smtClean="0"/>
              <a:t>Im </a:t>
            </a:r>
            <a:r>
              <a:rPr lang="de-DE" dirty="0"/>
              <a:t>Film fragt eine Schülerin nach dem Begriff „Zacken“ (08:34 min). </a:t>
            </a:r>
          </a:p>
          <a:p>
            <a:pPr marL="360000" indent="0">
              <a:buNone/>
            </a:pPr>
            <a:r>
              <a:rPr lang="de-DE" dirty="0"/>
              <a:t>Schauen Sie sich die Szene genau an und sammeln Sie Aspekte, wie die Lehrkraft die </a:t>
            </a:r>
            <a:r>
              <a:rPr lang="de-DE" b="1" dirty="0"/>
              <a:t>Wortschatzarbeit</a:t>
            </a:r>
            <a:r>
              <a:rPr lang="de-DE" dirty="0"/>
              <a:t> umsetzt</a:t>
            </a:r>
            <a:r>
              <a:rPr lang="de-DE" dirty="0" smtClean="0"/>
              <a:t>.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/>
              <a:t>7</a:t>
            </a:r>
            <a:r>
              <a:rPr lang="de-DE" kern="0" dirty="0" smtClean="0"/>
              <a:t>. Arbeitsaufträge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218308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76072"/>
            <a:ext cx="8064896" cy="3817224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de-DE" b="1" dirty="0" smtClean="0"/>
              <a:t>3</a:t>
            </a:r>
            <a:r>
              <a:rPr lang="de-DE" b="1" dirty="0"/>
              <a:t>) </a:t>
            </a:r>
            <a:r>
              <a:rPr lang="de-DE" b="1" dirty="0" smtClean="0"/>
              <a:t>Wortschatzarbeit</a:t>
            </a:r>
            <a:endParaRPr lang="de-DE" sz="2000" dirty="0"/>
          </a:p>
          <a:p>
            <a:pPr marL="0" indent="0">
              <a:buNone/>
            </a:pPr>
            <a:r>
              <a:rPr lang="de-DE" b="1" dirty="0" smtClean="0"/>
              <a:t>3b)</a:t>
            </a:r>
            <a:r>
              <a:rPr lang="de-DE" dirty="0"/>
              <a:t> </a:t>
            </a:r>
            <a:r>
              <a:rPr lang="de-DE" dirty="0" smtClean="0"/>
              <a:t>Wählen </a:t>
            </a:r>
            <a:r>
              <a:rPr lang="de-DE" dirty="0"/>
              <a:t>Sie einen Fachbegriff Ihres Unterrichtsfachs aus. </a:t>
            </a:r>
          </a:p>
          <a:p>
            <a:pPr marL="576000"/>
            <a:r>
              <a:rPr lang="de-DE" dirty="0"/>
              <a:t>Überlegen Sie sich wie eine </a:t>
            </a:r>
            <a:r>
              <a:rPr lang="de-DE" b="1" dirty="0"/>
              <a:t>intensive Erarbeitung (Elaboration) dieses Wortes</a:t>
            </a:r>
            <a:r>
              <a:rPr lang="de-DE" dirty="0"/>
              <a:t> im Unterricht gestaltet werden könnte. </a:t>
            </a:r>
          </a:p>
          <a:p>
            <a:pPr marL="576000"/>
            <a:r>
              <a:rPr lang="de-DE" u="sng" dirty="0"/>
              <a:t>ACHTUNG: Die Elaboration bezieht sich nicht nur auf die </a:t>
            </a:r>
            <a:r>
              <a:rPr lang="de-DE" b="1" u="sng" dirty="0"/>
              <a:t>Wortbedeutung</a:t>
            </a:r>
            <a:r>
              <a:rPr lang="de-DE" u="sng" dirty="0"/>
              <a:t>, sondern auch auf die </a:t>
            </a:r>
            <a:r>
              <a:rPr lang="de-DE" b="1" u="sng" dirty="0"/>
              <a:t>Wortform</a:t>
            </a:r>
            <a:r>
              <a:rPr lang="de-DE" u="sng" dirty="0"/>
              <a:t>!</a:t>
            </a:r>
            <a:endParaRPr lang="de-DE" dirty="0"/>
          </a:p>
          <a:p>
            <a:pPr marL="576000"/>
            <a:r>
              <a:rPr lang="de-DE" dirty="0"/>
              <a:t>Notieren Sie dies stichpunktartig. </a:t>
            </a:r>
          </a:p>
          <a:p>
            <a:pPr marL="576000"/>
            <a:r>
              <a:rPr lang="de-DE" dirty="0"/>
              <a:t>Beziehen Sie sich dabei auch auf die in Aufgabe 3a erarbeiteten Inhalte</a:t>
            </a:r>
            <a:r>
              <a:rPr lang="de-DE" dirty="0" smtClean="0"/>
              <a:t>.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de-DE" dirty="0"/>
          </a:p>
          <a:p>
            <a:pPr marL="72000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/>
              <a:t>7</a:t>
            </a:r>
            <a:r>
              <a:rPr lang="de-DE" kern="0" dirty="0" smtClean="0"/>
              <a:t>. Arbeitsaufträge</a:t>
            </a:r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95613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33594"/>
            <a:ext cx="8064896" cy="410371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sz="1800" dirty="0" smtClean="0"/>
              <a:t>AMOROSA</a:t>
            </a:r>
            <a:r>
              <a:rPr lang="de-DE" sz="1800" dirty="0"/>
              <a:t>, HEDWIG/NOTERDAEME, MICHELE: Rezeptive Sprachstörungen. Ein Therapiemanual. Göttingen, </a:t>
            </a:r>
            <a:r>
              <a:rPr lang="de-DE" sz="1800" dirty="0" err="1"/>
              <a:t>Hogrefe</a:t>
            </a:r>
            <a:r>
              <a:rPr lang="de-DE" sz="1800" dirty="0"/>
              <a:t> 2003. </a:t>
            </a:r>
          </a:p>
          <a:p>
            <a:r>
              <a:rPr lang="de-DE" sz="1800" dirty="0"/>
              <a:t>DANNENBAUER, FRIEDRICH M.: Grammatik. In: BAUMGARTNER, STEPHAN/FÜSSENICH, IRIS (Hrsg.): Sprachtherapie mit Kindern. München: Reinhardt, 5. Auflage 2002, S. 105-161. </a:t>
            </a:r>
          </a:p>
          <a:p>
            <a:r>
              <a:rPr lang="de-DE" sz="1800" dirty="0"/>
              <a:t>HACHUL, CLAUDIA/SCHÖNAUER-SCHNEIDER, WILMA: Sprachverstehen bei Kindern. Grundlagen, Diagnostik und Therapie. München: </a:t>
            </a:r>
            <a:r>
              <a:rPr lang="de-DE" sz="1800" dirty="0" err="1"/>
              <a:t>Elsevier</a:t>
            </a:r>
            <a:r>
              <a:rPr lang="de-DE" sz="1800" dirty="0"/>
              <a:t>, 2. Auflage 2016. </a:t>
            </a:r>
          </a:p>
          <a:p>
            <a:r>
              <a:rPr lang="de-DE" sz="1800" dirty="0"/>
              <a:t>MAYER, ANDREAS: Kriterien zur Erstellung sprachlich optimierter Lesetexte für Kinder mit Sprachverständnisschwierigkeiten. In: Praxis Sprache 60 (2015) 4, S. 221-228. </a:t>
            </a:r>
          </a:p>
          <a:p>
            <a:r>
              <a:rPr lang="de-DE" sz="1800" dirty="0"/>
              <a:t>MAYER, ANDREAS: Lese-Rechtschreibstörungen (LRS). München: Reinhardt 2016. </a:t>
            </a:r>
          </a:p>
          <a:p>
            <a:r>
              <a:rPr lang="de-DE" sz="1800" dirty="0"/>
              <a:t>MOTSCH, HANS-JOACHIM/MARKS, DANA-KRISTIN/ULRICH, TANJA: Wortschatzsammler. Evidenzbasierte Strategietherapie lexikalischer Störungen im Kindesalter. München: Reinhardt, 3. Auflage 2018. </a:t>
            </a:r>
          </a:p>
          <a:p>
            <a:r>
              <a:rPr lang="de-DE" sz="1800" dirty="0"/>
              <a:t>REBER, KARIN/SCHÖNAUER-SCHNEIDER, WILMA: Bausteine sprachheilpädagogischen Unterrichts. München: Reinhardt, 3. Auflage 2014. </a:t>
            </a:r>
          </a:p>
          <a:p>
            <a:pPr marL="0" indent="0">
              <a:spcBef>
                <a:spcPts val="0"/>
              </a:spcBef>
              <a:buNone/>
            </a:pPr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Sprachsensibler Unterricht konkret – </a:t>
            </a:r>
            <a:br>
              <a:rPr lang="de-DE" dirty="0" smtClean="0"/>
            </a:br>
            <a:r>
              <a:rPr lang="de-DE" dirty="0" smtClean="0"/>
              <a:t>Unterrichtliche Maßnahmen zur Gestaltung </a:t>
            </a:r>
            <a:br>
              <a:rPr lang="de-DE" dirty="0" smtClean="0"/>
            </a:br>
            <a:r>
              <a:rPr lang="de-DE" dirty="0" smtClean="0"/>
              <a:t>eines sprachsensiblen Unterrichts</a:t>
            </a:r>
            <a:endParaRPr lang="de-DE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smtClean="0"/>
              <a:t>8. Literatur</a:t>
            </a:r>
            <a:endParaRPr lang="de-DE" kern="0" dirty="0" smtClean="0"/>
          </a:p>
          <a:p>
            <a:pPr marL="457200" indent="-457200">
              <a:buFontTx/>
              <a:buAutoNum type="arabicPeriod"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409403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) PPT_Begleitmaterialien_Inklusion">
  <a:themeElements>
    <a:clrScheme name="LMU-Farben_eigen">
      <a:dk1>
        <a:srgbClr val="006C31"/>
      </a:dk1>
      <a:lt1>
        <a:srgbClr val="808080"/>
      </a:lt1>
      <a:dk2>
        <a:srgbClr val="006C31"/>
      </a:dk2>
      <a:lt2>
        <a:srgbClr val="D9D9D9"/>
      </a:lt2>
      <a:accent1>
        <a:srgbClr val="2C854D"/>
      </a:accent1>
      <a:accent2>
        <a:srgbClr val="D9D9D9"/>
      </a:accent2>
      <a:accent3>
        <a:srgbClr val="006C31"/>
      </a:accent3>
      <a:accent4>
        <a:srgbClr val="808080"/>
      </a:accent4>
      <a:accent5>
        <a:srgbClr val="FFFFFF"/>
      </a:accent5>
      <a:accent6>
        <a:srgbClr val="000000"/>
      </a:accent6>
      <a:hlink>
        <a:srgbClr val="006C31"/>
      </a:hlink>
      <a:folHlink>
        <a:srgbClr val="2C854D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7) PPT_Begleitmaterialien_Inklusion</Template>
  <TotalTime>0</TotalTime>
  <Words>1380</Words>
  <Application>Microsoft Office PowerPoint</Application>
  <PresentationFormat>Bildschirmpräsentation (4:3)</PresentationFormat>
  <Paragraphs>251</Paragraphs>
  <Slides>27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28" baseType="lpstr">
      <vt:lpstr>7) PPT_Begleitmaterialien_Inklusion</vt:lpstr>
      <vt:lpstr>Sprachsensibler Unterricht konkret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  <vt:lpstr>Sprachsensibler Unterricht konkret –  Unterrichtliche Maßnahmen zur Gestaltung  eines sprachsensiblen Unterrichts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Sprachsensibler Unterricht konkret</dc:title>
  <dc:creator>Benrod</dc:creator>
  <cp:lastModifiedBy>Benrod</cp:lastModifiedBy>
  <cp:revision>51</cp:revision>
  <dcterms:created xsi:type="dcterms:W3CDTF">2019-02-26T13:03:07Z</dcterms:created>
  <dcterms:modified xsi:type="dcterms:W3CDTF">2019-05-21T12:31:28Z</dcterms:modified>
</cp:coreProperties>
</file>