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6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E39E"/>
    <a:srgbClr val="618565"/>
    <a:srgbClr val="006C31"/>
    <a:srgbClr val="538D3E"/>
    <a:srgbClr val="F3F4F2"/>
    <a:srgbClr val="C6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>
      <p:cViewPr varScale="1">
        <p:scale>
          <a:sx n="88" d="100"/>
          <a:sy n="88" d="100"/>
        </p:scale>
        <p:origin x="-14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CFD27-4B0D-4913-A67E-938E00A17459}" type="datetimeFigureOut">
              <a:rPr lang="de-DE" smtClean="0"/>
              <a:t>21.05.2019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3B151-E739-46F7-B631-9359C8A4A7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73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3B151-E739-46F7-B631-9359C8A4A76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13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hteck 9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4" name="Rechteck 13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16" name="Rechteck 15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882000" y="2492896"/>
            <a:ext cx="7380000" cy="1512168"/>
          </a:xfrm>
          <a:prstGeom prst="rect">
            <a:avLst/>
          </a:prstGeom>
        </p:spPr>
        <p:txBody>
          <a:bodyPr/>
          <a:lstStyle>
            <a:lvl1pPr algn="l">
              <a:defRPr lang="de-DE" sz="3600" b="1" kern="1200" baseline="0" dirty="0" smtClean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Thema des Vortrags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82000" y="1556792"/>
            <a:ext cx="7380000" cy="36004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800" b="1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Vortragender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82000" y="1845462"/>
            <a:ext cx="7380000" cy="36004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1600" b="0" kern="1200" dirty="0" smtClean="0">
                <a:solidFill>
                  <a:schemeClr val="bg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82000" y="4223659"/>
            <a:ext cx="3690000" cy="1078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1800" b="1" kern="1200" dirty="0">
                <a:solidFill>
                  <a:schemeClr val="tx1"/>
                </a:solidFill>
                <a:latin typeface="LMU CompatilFact" pitchFamily="2" charset="0"/>
                <a:ea typeface="ＭＳ Ｐゴシック" pitchFamily="-12" charset="-128"/>
                <a:cs typeface="+mn-cs"/>
              </a:defRPr>
            </a:lvl1pPr>
          </a:lstStyle>
          <a:p>
            <a:r>
              <a:rPr lang="de-DE" dirty="0" smtClean="0"/>
              <a:t>Unterthema des Vortrags</a:t>
            </a:r>
            <a:endParaRPr lang="de-DE" b="0" dirty="0" smtClean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78"/>
          <a:stretch/>
        </p:blipFill>
        <p:spPr>
          <a:xfrm>
            <a:off x="167335" y="173400"/>
            <a:ext cx="1867942" cy="86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10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Thema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539552" y="1556791"/>
            <a:ext cx="8064896" cy="468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cs typeface="LMU CompatilFac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956248" cy="399330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3956248" cy="3993307"/>
          </a:xfrm>
          <a:prstGeom prst="rect">
            <a:avLst/>
          </a:prstGeom>
        </p:spPr>
        <p:txBody>
          <a:bodyPr/>
          <a:lstStyle>
            <a:lvl1pPr>
              <a:defRPr lang="de-DE" sz="24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>
              <a:defRPr lang="de-DE" sz="20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2pPr>
            <a:lvl3pPr>
              <a:defRPr lang="de-DE" sz="18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3pPr>
            <a:lvl4pPr>
              <a:defRPr lang="de-DE" sz="1600" dirty="0" smtClean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4pPr>
            <a:lvl5pPr>
              <a:defRPr lang="de-DE" sz="1600" dirty="0">
                <a:solidFill>
                  <a:schemeClr val="bg1">
                    <a:lumMod val="50000"/>
                  </a:schemeClr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556792"/>
            <a:ext cx="8064896" cy="566880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cs typeface="LMU CompatilFact" pitchFamily="2" charset="0"/>
              </a:defRPr>
            </a:lvl1pPr>
          </a:lstStyle>
          <a:p>
            <a:pPr lvl="0"/>
            <a:r>
              <a:rPr lang="de-DE" dirty="0" smtClean="0"/>
              <a:t>Überschrift durch Klicken bearbeiten</a:t>
            </a:r>
            <a:endParaRPr lang="de-DE" dirty="0"/>
          </a:p>
        </p:txBody>
      </p:sp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2093206" y="181020"/>
            <a:ext cx="5222718" cy="833616"/>
          </a:xfrm>
          <a:prstGeom prst="rect">
            <a:avLst/>
          </a:prstGeom>
        </p:spPr>
        <p:txBody>
          <a:bodyPr anchor="b"/>
          <a:lstStyle>
            <a:lvl1pPr marL="182563" indent="-182563" algn="l">
              <a:defRPr lang="de-DE" sz="1600" b="1" dirty="0">
                <a:solidFill>
                  <a:schemeClr val="tx1"/>
                </a:solidFill>
                <a:latin typeface="LMU CompatilFact" pitchFamily="2" charset="0"/>
                <a:ea typeface="+mj-ea"/>
                <a:cs typeface="LMU CompatilFact" pitchFamily="2" charset="0"/>
              </a:defRPr>
            </a:lvl1pPr>
          </a:lstStyle>
          <a:p>
            <a:r>
              <a:rPr lang="de-DE" dirty="0" smtClean="0"/>
              <a:t>Titel der Folie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57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hteck 11"/>
            <p:cNvSpPr/>
            <p:nvPr userDrawn="1"/>
          </p:nvSpPr>
          <p:spPr bwMode="auto">
            <a:xfrm>
              <a:off x="0" y="1188000"/>
              <a:ext cx="9144000" cy="5274000"/>
            </a:xfrm>
            <a:prstGeom prst="rect">
              <a:avLst/>
            </a:prstGeom>
            <a:solidFill>
              <a:srgbClr val="F3F4F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0992" y="206461"/>
              <a:ext cx="1920106" cy="792088"/>
            </a:xfrm>
            <a:prstGeom prst="rect">
              <a:avLst/>
            </a:prstGeom>
          </p:spPr>
        </p:pic>
        <p:sp>
          <p:nvSpPr>
            <p:cNvPr id="4" name="Rechteck 3"/>
            <p:cNvSpPr/>
            <p:nvPr userDrawn="1"/>
          </p:nvSpPr>
          <p:spPr bwMode="auto">
            <a:xfrm>
              <a:off x="6166336" y="173400"/>
              <a:ext cx="2815200" cy="856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sp>
          <p:nvSpPr>
            <p:cNvPr id="9" name="Rechteck 8"/>
            <p:cNvSpPr/>
            <p:nvPr userDrawn="1"/>
          </p:nvSpPr>
          <p:spPr bwMode="auto">
            <a:xfrm>
              <a:off x="0" y="0"/>
              <a:ext cx="9144000" cy="1188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5" y="173400"/>
              <a:ext cx="8802024" cy="861996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 userDrawn="1"/>
          </p:nvSpPr>
          <p:spPr bwMode="auto">
            <a:xfrm>
              <a:off x="0" y="6462000"/>
              <a:ext cx="9144000" cy="396000"/>
            </a:xfrm>
            <a:prstGeom prst="rect">
              <a:avLst/>
            </a:prstGeom>
            <a:solidFill>
              <a:srgbClr val="C6C7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2" charset="-128"/>
              </a:endParaRPr>
            </a:p>
          </p:txBody>
        </p:sp>
      </p:grp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6019800" y="6544800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00" dirty="0">
                <a:solidFill>
                  <a:schemeClr val="accent5"/>
                </a:solidFill>
                <a:latin typeface="LMU CompatilFact" pitchFamily="2" charset="0"/>
              </a:rPr>
              <a:t># </a:t>
            </a:r>
            <a:fld id="{263B84D4-6021-4070-B443-636554ABE605}" type="slidenum">
              <a:rPr lang="de-DE" sz="1000">
                <a:solidFill>
                  <a:schemeClr val="accent5"/>
                </a:solidFill>
                <a:latin typeface="LMU CompatilFact" pitchFamily="2" charset="0"/>
              </a:rPr>
              <a:pPr algn="r">
                <a:defRPr/>
              </a:pPr>
              <a:t>‹Nr.›</a:t>
            </a:fld>
            <a:endParaRPr lang="de-DE" sz="1000" dirty="0">
              <a:solidFill>
                <a:schemeClr val="accent5"/>
              </a:solidFill>
              <a:latin typeface="LMU CompatilFact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vss.de/stottern-und-schul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Kommunikations- und Sprechablaufstörungen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 smtClean="0"/>
              <a:t>Stottern, Poltern, Mutismus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83" y="4293096"/>
            <a:ext cx="3757460" cy="1767970"/>
          </a:xfrm>
          <a:prstGeom prst="rect">
            <a:avLst/>
          </a:prstGeom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12" y="-387424"/>
            <a:ext cx="2524450" cy="142000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2000" y="5177081"/>
            <a:ext cx="426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/>
              <a:t>Lehrstuhl für Sprachheilpädagogik:</a:t>
            </a:r>
          </a:p>
          <a:p>
            <a:r>
              <a:rPr lang="de-DE" sz="1500" dirty="0"/>
              <a:t>Braun / Mayer / </a:t>
            </a:r>
            <a:r>
              <a:rPr lang="de-DE" sz="1500" dirty="0" smtClean="0"/>
              <a:t>Rodrian </a:t>
            </a:r>
            <a:r>
              <a:rPr lang="de-DE" sz="1500" dirty="0"/>
              <a:t>/ Heinzl / Jäger</a:t>
            </a:r>
          </a:p>
        </p:txBody>
      </p:sp>
    </p:spTree>
    <p:extLst>
      <p:ext uri="{BB962C8B-B14F-4D97-AF65-F5344CB8AC3E}">
        <p14:creationId xmlns:p14="http://schemas.microsoft.com/office/powerpoint/2010/main" val="2518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064896" cy="424847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de-DE" sz="2200" b="1" dirty="0" smtClean="0">
                <a:solidFill>
                  <a:schemeClr val="tx1">
                    <a:lumMod val="75000"/>
                  </a:schemeClr>
                </a:solidFill>
              </a:rPr>
              <a:t>Mutismus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1.1 Definition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1.2 Symptomatik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1.3 Umgang mit der Störung in der Schule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Stottern</a:t>
            </a:r>
          </a:p>
          <a:p>
            <a:pPr marL="400050" lvl="1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2.1 Definition</a:t>
            </a:r>
          </a:p>
          <a:p>
            <a:pPr marL="400050" lvl="1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2.2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2.3 Umgang mit der Störung in der Schule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Poltern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3.1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Definition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3.2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Symptomatik</a:t>
            </a:r>
          </a:p>
          <a:p>
            <a:pPr marL="400050" lvl="1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3.3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Umgang mit der Störung in der Schule</a:t>
            </a:r>
          </a:p>
          <a:p>
            <a:pPr marL="457200" indent="-457200">
              <a:buAutoNum type="arabicPeriod"/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503409"/>
            <a:ext cx="8064896" cy="56688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8640"/>
            <a:ext cx="1323639" cy="7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000" dirty="0" smtClean="0"/>
              <a:t>MUTISMUS</a:t>
            </a:r>
            <a:endParaRPr lang="de-DE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Mutismus: Definition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539552" y="2348880"/>
            <a:ext cx="8064896" cy="410445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Definition nach ICD-10 (F94.0)</a:t>
            </a: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Selektiver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Mutismus ist durch eine deutliche,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emotional bedingte Selektivität des Sprechens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charakterisiert,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so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dass das Kind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in einigen Situationen spricht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in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anderen definierbaren Situationen jedoch nicht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. </a:t>
            </a:r>
            <a:endParaRPr lang="de-DE" sz="22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Diese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Störung ist üblicherweise mit besonderen Persönlichkeitsmerkmalen wie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Sozialangst, Rückzug, Empfindsamkeit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oder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 Widerstand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verbunden.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Schweigen in bestimmten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Situationen</a:t>
            </a:r>
          </a:p>
          <a:p>
            <a:pPr marL="0" indent="0">
              <a:buNone/>
            </a:pP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Ausmaß kann interindividuell stark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variieren</a:t>
            </a: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  <a:p>
            <a:pPr marL="0" lv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→ Großteil schweigt außerhalb der Familie</a:t>
            </a:r>
          </a:p>
          <a:p>
            <a:pPr marL="0" lv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→ z. T. </a:t>
            </a: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Schweigen </a:t>
            </a: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von körperlicher Erstarrung begleitet</a:t>
            </a:r>
          </a:p>
          <a:p>
            <a:pPr marL="0" lv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→ z. T. lebhaft</a:t>
            </a:r>
          </a:p>
          <a:p>
            <a:pPr marL="0" lv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→ z. T. nonverbale Kommunikation</a:t>
            </a:r>
          </a:p>
          <a:p>
            <a:pPr marL="0" indent="0">
              <a:buNone/>
            </a:pPr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→ z. T. aggressiv und trotzig wirkend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Kernsymptom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Mutismus: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5691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500" b="1" dirty="0">
                <a:solidFill>
                  <a:schemeClr val="tx1"/>
                </a:solidFill>
              </a:rPr>
              <a:t>Achtung:</a:t>
            </a:r>
          </a:p>
          <a:p>
            <a:pPr marL="0" indent="0">
              <a:buNone/>
            </a:pP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  <a:p>
            <a:pPr lvl="0"/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Schweigen ist nicht Ausdruck von Trotz und Protest!</a:t>
            </a:r>
          </a:p>
          <a:p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Bedürfnis, mit allen sprechen zu können, wird häufig von Angst und Misserfolgserlebnissen überdeckt!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Symptomatik</a:t>
            </a:r>
          </a:p>
        </p:txBody>
      </p:sp>
    </p:spTree>
    <p:extLst>
      <p:ext uri="{BB962C8B-B14F-4D97-AF65-F5344CB8AC3E}">
        <p14:creationId xmlns:p14="http://schemas.microsoft.com/office/powerpoint/2010/main" val="97457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Angststörungen</a:t>
            </a:r>
          </a:p>
          <a:p>
            <a:pPr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Beeinträchtigung der sprachlichen Entwicklung</a:t>
            </a:r>
          </a:p>
          <a:p>
            <a:pPr>
              <a:spcAft>
                <a:spcPts val="600"/>
              </a:spcAft>
            </a:pPr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Unsicherheiten im Sozialverhalten</a:t>
            </a: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Mögliche Begleitsymptome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Mutismus: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62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>
                <a:solidFill>
                  <a:schemeClr val="tx1"/>
                </a:solidFill>
              </a:rPr>
              <a:t>Grundsätze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alternative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Möglichkeiten zur Mitarbeit am Unterricht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geben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bewusster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und strukturierter Aufbau des Sprechens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anstreben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pädagogische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Förderung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mit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sprach- oder psychotherapeutischen Maßnahmen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abstimmen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Umgang mit der Störung in der Schule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Mutismus: Umgang mit der Störung in der Schule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85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Mutismus nicht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mit Schüchternheit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verwechseln</a:t>
            </a: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iagnostische Abklärung notwendig, wenn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ein Kind im Klassenzimmer länger als einen Monat sprachlich nicht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kommuniziert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92097" y="1849416"/>
            <a:ext cx="8424936" cy="566880"/>
          </a:xfrm>
        </p:spPr>
        <p:txBody>
          <a:bodyPr/>
          <a:lstStyle/>
          <a:p>
            <a:r>
              <a:rPr lang="de-DE" sz="2500" dirty="0"/>
              <a:t>Das Schweigen erkennen und Maßnahmen veranlassen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</a:t>
            </a:r>
            <a:r>
              <a:rPr lang="de-DE" dirty="0" smtClean="0"/>
              <a:t>Schule – Grundlegende Anforderungen</a:t>
            </a:r>
            <a:endParaRPr lang="de-DE" dirty="0"/>
          </a:p>
        </p:txBody>
      </p:sp>
      <p:sp>
        <p:nvSpPr>
          <p:cNvPr id="5" name="Textplatzhalter 2"/>
          <p:cNvSpPr txBox="1">
            <a:spLocks/>
          </p:cNvSpPr>
          <p:nvPr/>
        </p:nvSpPr>
        <p:spPr>
          <a:xfrm>
            <a:off x="492097" y="1298076"/>
            <a:ext cx="842493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4255089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280920" cy="4104456"/>
          </a:xfrm>
        </p:spPr>
        <p:txBody>
          <a:bodyPr/>
          <a:lstStyle/>
          <a:p>
            <a:pPr lvl="0">
              <a:spcAft>
                <a:spcPts val="12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„Noch-Nicht-Haltung“ einnehmen und Zuversicht ausstrahlen, dass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Sprechen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bald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klappen wird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12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as Schweigen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nicht persönlich nehmen, insbesondere wenn das Kind außerhalb des Klassenzimmers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spricht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12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sich durch Schweigen nicht verunsichern oder ärgern lassen</a:t>
            </a:r>
          </a:p>
          <a:p>
            <a:pPr lvl="0">
              <a:spcAft>
                <a:spcPts val="1200"/>
              </a:spcAft>
            </a:pPr>
            <a:r>
              <a:rPr lang="de-DE" sz="2300" dirty="0" err="1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300" dirty="0" err="1" smtClean="0">
                <a:solidFill>
                  <a:schemeClr val="tx1">
                    <a:lumMod val="75000"/>
                  </a:schemeClr>
                </a:solidFill>
              </a:rPr>
              <a:t>utistische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Kinder können in den jeweiligen Situationen nicht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sprechen (keine freiwillige Entscheidung)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Reduktion des kommunikativen Drucks und Schaffen einer entspannten Atmosphäre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/>
              <a:t>Das Schweigen verstehen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Mutismus: Umgang mit der Störung in der Schule – Grundlegende Anforderungen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6111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Aft>
                <a:spcPts val="12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Peers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über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Schweigen informieren</a:t>
            </a:r>
          </a:p>
          <a:p>
            <a:pPr lvl="0">
              <a:spcAft>
                <a:spcPts val="12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äumliche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Sicherheit durch Bezugspunkte im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Raum     (z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. B. individuell passender Sitzplatz)</a:t>
            </a:r>
          </a:p>
          <a:p>
            <a:pPr lvl="0">
              <a:spcAft>
                <a:spcPts val="12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zeitliche Sicherheit und Orientierung durch Rituale und Transparenz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der Abläufe</a:t>
            </a:r>
          </a:p>
          <a:p>
            <a:pPr lvl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Möglichkeiten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für Bedürfnisäußerungen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(z. B. Toilette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Hunger, Nicht-Verstehen)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durch Helferperson als Sprachrohr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tx1">
                    <a:lumMod val="75000"/>
                  </a:schemeClr>
                </a:solidFill>
              </a:rPr>
              <a:t>nonverbal über Symbolkarten oder Schriftsprache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/>
              <a:t>Schule als Safe Place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3262857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Aft>
                <a:spcPts val="1200"/>
              </a:spcAft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12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Kind nicht zum Sprechen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zwingen</a:t>
            </a:r>
          </a:p>
          <a:p>
            <a:pPr lvl="0">
              <a:spcAft>
                <a:spcPts val="1200"/>
              </a:spcAft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Ausweichen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auf nonverbale Kommunikationsmöglichkeiten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/>
              <a:t>Angstreduzierung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3595371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em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Kind so wenig wie möglich eine Sonderrolle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geben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60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beachten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dass das Kind genauso wie die anderen Kinder behandelt werden möchte, jedoch manchmal besondere Unterstützung benötigt</a:t>
            </a:r>
          </a:p>
          <a:p>
            <a:pPr lvl="0">
              <a:spcAft>
                <a:spcPts val="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Gruppen- oder Partnerarbeitsphasen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schaffen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geringere Hemmschwelle zu sprechen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Kontakte zu Kindern fördern, die unbefangen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mit dem Schweigen umgehen</a:t>
            </a:r>
          </a:p>
          <a:p>
            <a:pPr>
              <a:spcAft>
                <a:spcPts val="600"/>
              </a:spcAft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Erzählkreis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: Bild von Ereignis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malen (ggf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mit Notizen)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/>
              <a:t>Soziale Partizipation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668309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988840"/>
            <a:ext cx="8208912" cy="432048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lternative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Möglichkeiten zur Mitarbeit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anbieten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Mimik und Gestik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Zeigeverhalten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Bilder, Fotos, Zeichnungen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Ankreuzsysteme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Schriftsprache</a:t>
            </a:r>
          </a:p>
          <a:p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bestimmte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nonverbale Kommunikationsformen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für die gesamte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Klasse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einführen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(z. B. Weiterreichen eines Steins an ein Kind, das für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Rolle ausgesucht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wird) </a:t>
            </a:r>
          </a:p>
          <a:p>
            <a:pPr marL="0" indent="0">
              <a:buNone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    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Sonderstatus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des </a:t>
            </a:r>
            <a:r>
              <a:rPr lang="de-DE" sz="2300" dirty="0" err="1">
                <a:solidFill>
                  <a:schemeClr val="tx1">
                    <a:lumMod val="75000"/>
                  </a:schemeClr>
                </a:solidFill>
              </a:rPr>
              <a:t>mutistischen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 Kindes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vermeiden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2" y="1421960"/>
            <a:ext cx="8064896" cy="566880"/>
          </a:xfrm>
        </p:spPr>
        <p:txBody>
          <a:bodyPr/>
          <a:lstStyle/>
          <a:p>
            <a:r>
              <a:rPr lang="de-DE" sz="2500" dirty="0"/>
              <a:t>Schaffen nonverbaler Kommunikationsformen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1033609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988840"/>
            <a:ext cx="8064896" cy="4752528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Rollenspiele, in denen das Kind eine mächtigere Position hat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gelöste humorvolle Situationen schaffen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Situationen, in denen Sprechen einen hohen Aufforderungscharakter hat (z. B. Preis aussuchen)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Aufgaben oder Spiele, die nur kurze Äußerungen erfordern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Kontexte, in denen sich das Kind hinter einer Rolle oder Handpuppe verstecken kann</a:t>
            </a:r>
          </a:p>
          <a:p>
            <a:pPr lvl="0"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Chorsprechen oder Singen, so dass die einzelnen Stimmen nicht zu identifizieren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sind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de-DE" sz="2200" b="1" i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 Sukzessiver Aufbau lautsprachlicher Äußerungen</a:t>
            </a:r>
            <a:endParaRPr lang="de-DE" sz="2200" b="1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107504" y="1425997"/>
            <a:ext cx="8784976" cy="566880"/>
          </a:xfrm>
        </p:spPr>
        <p:txBody>
          <a:bodyPr/>
          <a:lstStyle/>
          <a:p>
            <a:r>
              <a:rPr lang="de-DE" dirty="0"/>
              <a:t>Positive Unterstellung von lautsprachlicher Kommunikation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Grundlegende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1178089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416296"/>
            <a:ext cx="8064896" cy="3821016"/>
          </a:xfrm>
        </p:spPr>
        <p:txBody>
          <a:bodyPr/>
          <a:lstStyle/>
          <a:p>
            <a:pPr marL="0" indent="0">
              <a:buNone/>
            </a:pPr>
            <a:r>
              <a:rPr lang="de-DE" u="sng" dirty="0">
                <a:solidFill>
                  <a:schemeClr val="tx1">
                    <a:lumMod val="75000"/>
                  </a:schemeClr>
                </a:solidFill>
              </a:rPr>
              <a:t>Möglichkeiten der Bewertung der mündlichen Mitarbeit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Hausaufgaben oder Arbeitsbeiträge von Mitschülern vorlesen lassen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Leseübungen, Gedichte usw. per Tonband- oder Videoaufnahme präsentieren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z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usätzliche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Arbeiten anfertigen lassen (z. B. Poster)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Unterrichtsbeiträge über Sprachrohr mitteilen (z. B. dem Sitznachbarn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flüstern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Beiträge per Schriftsprache (Tafel, Block, Zaubertafel)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92097" y="1849416"/>
            <a:ext cx="8424936" cy="566880"/>
          </a:xfrm>
        </p:spPr>
        <p:txBody>
          <a:bodyPr/>
          <a:lstStyle/>
          <a:p>
            <a:r>
              <a:rPr lang="de-DE" sz="2500" dirty="0" smtClean="0"/>
              <a:t>Nachteilsausgleich</a:t>
            </a:r>
            <a:endParaRPr lang="de-DE" sz="25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Spezifische Maßnahmen</a:t>
            </a:r>
          </a:p>
        </p:txBody>
      </p:sp>
      <p:sp>
        <p:nvSpPr>
          <p:cNvPr id="5" name="Textplatzhalter 2"/>
          <p:cNvSpPr txBox="1">
            <a:spLocks/>
          </p:cNvSpPr>
          <p:nvPr/>
        </p:nvSpPr>
        <p:spPr>
          <a:xfrm>
            <a:off x="492097" y="1298076"/>
            <a:ext cx="8424936" cy="566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LMU CompatilFact" pitchFamily="2" charset="0"/>
                <a:ea typeface="+mn-ea"/>
                <a:cs typeface="LMU CompatilFact" pitchFamily="2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Spezifische Maßnahmen</a:t>
            </a: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738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>
              <a:spcAft>
                <a:spcPts val="600"/>
              </a:spcAft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rst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Lehrkraft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alleine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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dann mit ausgewählten Mitschülern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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dann vor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der gesamten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Klasse</a:t>
            </a:r>
          </a:p>
          <a:p>
            <a:pPr marL="0" lvl="0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i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mmer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im Einverständnis mit dem 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mutistischen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Kind!</a:t>
            </a:r>
          </a:p>
          <a:p>
            <a:pPr marL="0" lvl="0" indent="0">
              <a:buNone/>
            </a:pP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lvl="0" indent="0">
              <a:buNone/>
            </a:pP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de-DE" sz="2500" b="1" dirty="0">
                <a:solidFill>
                  <a:schemeClr val="tx1"/>
                </a:solidFill>
              </a:rPr>
              <a:t>Kleingruppen- oder 1:1-Settings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k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urze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Leseaufgaben mit einem ausgewählten Mitschüler auf dem Flur oder im Nebenraum, usw.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</a:pPr>
            <a:r>
              <a:rPr lang="de-DE" sz="2500" dirty="0"/>
              <a:t>Tonband- oder Videoaufnahmen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Spezifische Maßnahmen</a:t>
            </a:r>
          </a:p>
        </p:txBody>
      </p:sp>
    </p:spTree>
    <p:extLst>
      <p:ext uri="{BB962C8B-B14F-4D97-AF65-F5344CB8AC3E}">
        <p14:creationId xmlns:p14="http://schemas.microsoft.com/office/powerpoint/2010/main" val="201887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064896" cy="46805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>
                <a:solidFill>
                  <a:schemeClr val="tx1"/>
                </a:solidFill>
              </a:rPr>
              <a:t>Sprechaufgaben im Klassensetting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Chorsprechen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Singen</a:t>
            </a:r>
          </a:p>
          <a:p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Flüsterspiele (z. B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. Stille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Post)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de-DE" sz="2500" b="1" dirty="0">
                <a:solidFill>
                  <a:schemeClr val="tx1"/>
                </a:solidFill>
              </a:rPr>
              <a:t>Wechselseitige Besuche zwischen Schule und Therapie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Lehrkraft besucht das Kind in einer Therapiestunde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Therapeut kommt in die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Schule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nur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mit Einverständnis des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Kindes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Mutismus: Umgang mit der Störung in der Schule – Spezifische Maßnahmen</a:t>
            </a:r>
          </a:p>
        </p:txBody>
      </p:sp>
    </p:spTree>
    <p:extLst>
      <p:ext uri="{BB962C8B-B14F-4D97-AF65-F5344CB8AC3E}">
        <p14:creationId xmlns:p14="http://schemas.microsoft.com/office/powerpoint/2010/main" val="1714324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412776"/>
            <a:ext cx="8352928" cy="4752528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Achtung!</a:t>
            </a:r>
            <a:endParaRPr lang="de-DE" b="1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inigen Kindern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hilft die strukturierte Situation des Unterrichts und der Zugzwang zum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Sprechen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ür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andere schweigende Kinder verschlimmert sich die Situation durch die Erhöhung des Sprechdrucks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ür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viele 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mutistische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Kinder ist nicht automatisch alles machbar, was nicht mit Sprechen assoziiert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ist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viele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Betroffene sind im gesamten Ausdrucksverhalten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blockiert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Probleme auch bei nonverbalen Bedürfnissen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oder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einfachen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Handlungen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(z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. B.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Aufforderung, Schere zu holen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Mutismus: Umgang mit der Störung in der Schule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391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000" dirty="0" smtClean="0"/>
              <a:t>STOTTERN</a:t>
            </a:r>
            <a:endParaRPr lang="de-DE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Definition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251520" y="2276872"/>
            <a:ext cx="8568952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Definition nach </a:t>
            </a:r>
            <a:r>
              <a:rPr lang="de-DE" b="1" dirty="0" err="1" smtClean="0">
                <a:solidFill>
                  <a:schemeClr val="tx1">
                    <a:lumMod val="75000"/>
                  </a:schemeClr>
                </a:solidFill>
              </a:rPr>
              <a:t>Sandrieser</a:t>
            </a: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/Schneider 2015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Beim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Stottern handelt es sich um eine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Redeflussstörung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mit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unüblich häufigen Unterbrechungen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des Redeflusses durch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Wiederholungen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von Sprechlauten oder Silben,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Dehnungen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von Sprechlauten sowie durch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stumme Pausen (Blockierungen)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ohne rhetorische Funktion. Neben diesen Kernsymptomen können auch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Begleitsymptome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(z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. B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. körperliches </a:t>
            </a:r>
            <a:r>
              <a:rPr lang="de-DE" sz="2200" dirty="0" err="1">
                <a:solidFill>
                  <a:schemeClr val="tx1">
                    <a:lumMod val="75000"/>
                  </a:schemeClr>
                </a:solidFill>
              </a:rPr>
              <a:t>Ankämpfverhalten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wie Blinzeln oder Kopfbewegungen) und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verdeckte Symptome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(z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. B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. Störungsbewusstsein, vermindertes Selbstwertgefühl, Vermeidungsverhalten etc.) offensichtlich werden.</a:t>
            </a:r>
          </a:p>
        </p:txBody>
      </p:sp>
    </p:spTree>
    <p:extLst>
      <p:ext uri="{BB962C8B-B14F-4D97-AF65-F5344CB8AC3E}">
        <p14:creationId xmlns:p14="http://schemas.microsoft.com/office/powerpoint/2010/main" val="239961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039338425"/>
              </p:ext>
            </p:extLst>
          </p:nvPr>
        </p:nvGraphicFramePr>
        <p:xfrm>
          <a:off x="539750" y="2133600"/>
          <a:ext cx="8064500" cy="42519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608314"/>
                <a:gridCol w="3456186"/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Kernsymptome</a:t>
                      </a:r>
                      <a:endParaRPr lang="de-DE" sz="2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Beispiele</a:t>
                      </a:r>
                      <a:endParaRPr lang="de-DE" sz="2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2100" b="1" dirty="0" smtClean="0"/>
                        <a:t>Repetitionen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100" baseline="0" dirty="0" smtClean="0"/>
                        <a:t>(Wiederholungen von Lauten, Silben, einsilbigen Wörtern)</a:t>
                      </a:r>
                      <a:endParaRPr lang="de-DE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A-a-a-</a:t>
                      </a:r>
                      <a:r>
                        <a:rPr lang="en-US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aber</a:t>
                      </a:r>
                      <a:endParaRPr lang="en-US" sz="2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Bi-Bi-Bi-</a:t>
                      </a:r>
                      <a:r>
                        <a:rPr lang="en-US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Bitte</a:t>
                      </a:r>
                      <a:endParaRPr lang="en-US" sz="2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100" b="1" kern="1200" dirty="0" smtClean="0"/>
                        <a:t>Lautdehnungen</a:t>
                      </a:r>
                      <a:endParaRPr lang="de-DE" sz="2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Llllllass</a:t>
                      </a: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</a:t>
                      </a: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Ruhe</a:t>
                      </a:r>
                      <a:r>
                        <a:rPr lang="en-US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lang="de-DE" sz="2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Wortunterbrechungen</a:t>
                      </a:r>
                      <a:r>
                        <a:rPr lang="de-DE" sz="2100" kern="1200" dirty="0" smtClean="0"/>
                        <a:t> 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2100" baseline="0" dirty="0" smtClean="0"/>
                        <a:t>(gefüllte oder stille Pausen innerhalb eines Wortes)</a:t>
                      </a:r>
                      <a:endParaRPr lang="de-DE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Regen---tonne</a:t>
                      </a:r>
                      <a:endParaRPr lang="de-DE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2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Blockierungen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100" dirty="0" smtClean="0"/>
                        <a:t>(hörbar oder stumm)</a:t>
                      </a:r>
                      <a:endParaRPr lang="de-DE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--- kann das nicht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fortg</a:t>
                      </a:r>
                      <a:r>
                        <a:rPr lang="de-DE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---ehen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A---apfel </a:t>
                      </a:r>
                      <a:endParaRPr lang="de-DE" sz="2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Kernsymptome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1254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66056989"/>
              </p:ext>
            </p:extLst>
          </p:nvPr>
        </p:nvGraphicFramePr>
        <p:xfrm>
          <a:off x="539750" y="2133600"/>
          <a:ext cx="8064500" cy="414560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024138"/>
                <a:gridCol w="5040362"/>
              </a:tblGrid>
              <a:tr h="42965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Begleitsymptome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Merkmale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9065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Unter physischer Anspannung geäußerte Unflüssigkeiten</a:t>
                      </a:r>
                      <a:endParaRPr lang="de-D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gepresster Stimmklang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Ansteigen von Lautstärke/Tonhöhe</a:t>
                      </a:r>
                      <a:endParaRPr lang="de-DE" sz="2000" dirty="0"/>
                    </a:p>
                  </a:txBody>
                  <a:tcPr/>
                </a:tc>
              </a:tr>
              <a:tr h="142115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Veränderung der Sprechatmung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forcierte oder unregelmäßige Ein- oder Ausatmung beim Sprechen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Atemvorschub (vor dem ersten Laut wird hörbar Luft abgeblasen)</a:t>
                      </a:r>
                      <a:endParaRPr lang="de-DE" sz="2000" dirty="0"/>
                    </a:p>
                  </a:txBody>
                  <a:tcPr/>
                </a:tc>
              </a:tr>
              <a:tr h="76015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Mitbewegungen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Mitbewegungen in Mimik, Gestik, Rumpf und Extremitäten</a:t>
                      </a:r>
                      <a:endParaRPr lang="de-DE" sz="2000" dirty="0"/>
                    </a:p>
                  </a:txBody>
                  <a:tcPr/>
                </a:tc>
              </a:tr>
              <a:tr h="402109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Körperliche Anspannung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Mögliche Begleitsymptome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4625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64964871"/>
              </p:ext>
            </p:extLst>
          </p:nvPr>
        </p:nvGraphicFramePr>
        <p:xfrm>
          <a:off x="539552" y="1268760"/>
          <a:ext cx="8064500" cy="499489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024138"/>
                <a:gridCol w="5040362"/>
              </a:tblGrid>
              <a:tr h="52534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Begleitsymptome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Merkmale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4280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Veränderung der Sprechweise</a:t>
                      </a:r>
                      <a:endParaRPr lang="de-DE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flüstern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Singsang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66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20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Einschieben von Lauten und Silben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B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-äh-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-äh-kommen</a:t>
                      </a:r>
                    </a:p>
                  </a:txBody>
                  <a:tcPr marL="68580" marR="68580" marT="0" marB="0" anchor="ctr"/>
                </a:tc>
              </a:tr>
              <a:tr h="817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Einschieben von Wörtern und Floskeln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B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also</a:t>
                      </a:r>
                    </a:p>
                  </a:txBody>
                  <a:tcPr marL="68580" marR="68580" marT="0" marB="0" anchor="ctr"/>
                </a:tc>
              </a:tr>
              <a:tr h="126993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Auffällige Änderung der Kommunikation</a:t>
                      </a:r>
                      <a:endParaRPr lang="de-DE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Themenänderungen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Kommunikationsabbruch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erbales 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Kommentieren</a:t>
                      </a:r>
                    </a:p>
                  </a:txBody>
                  <a:tcPr marL="68580" marR="68580" marT="0" marB="0" anchor="ctr"/>
                </a:tc>
              </a:tr>
              <a:tr h="60227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Vegetative</a:t>
                      </a:r>
                      <a:r>
                        <a:rPr lang="de-DE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Reaktionen</a:t>
                      </a:r>
                      <a:endParaRPr lang="de-DE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erröten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schwitzen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4938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77826408"/>
              </p:ext>
            </p:extLst>
          </p:nvPr>
        </p:nvGraphicFramePr>
        <p:xfrm>
          <a:off x="539750" y="1412776"/>
          <a:ext cx="8064500" cy="473582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024138"/>
                <a:gridCol w="5040362"/>
              </a:tblGrid>
              <a:tr h="52534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Begleitsymptome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Merkmale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1481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Zeichen von Angst, Peinlichkeit, Scham</a:t>
                      </a:r>
                      <a:endParaRPr lang="de-DE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Laut-/Wortängste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generalisierte Sprechangst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Verlegenheitslachen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sich abwenden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Mund hinter der Hand verbergen</a:t>
                      </a:r>
                    </a:p>
                  </a:txBody>
                  <a:tcPr/>
                </a:tc>
              </a:tr>
              <a:tr h="766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20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Vermeidung von Situationen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mündliche Mitarbeit in der Schule</a:t>
                      </a:r>
                    </a:p>
                  </a:txBody>
                  <a:tcPr marL="68580" marR="68580" marT="0" marB="0" anchor="ctr"/>
                </a:tc>
              </a:tr>
              <a:tr h="9294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Emotionale Reaktionen, psychosoziale Belastung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Sprechangst, Hilflosigkeit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Scham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Wut, </a:t>
                      </a: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Frustration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8100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270370705"/>
              </p:ext>
            </p:extLst>
          </p:nvPr>
        </p:nvGraphicFramePr>
        <p:xfrm>
          <a:off x="539750" y="1412776"/>
          <a:ext cx="8064500" cy="311614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024138"/>
                <a:gridCol w="5040362"/>
              </a:tblGrid>
              <a:tr h="52534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Begleitsymptome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2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Merkmale</a:t>
                      </a:r>
                      <a:endParaRPr lang="de-DE" sz="2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26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e-D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Kognitive Reaktionen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negative Bewertung des eigenen Sprechens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vermindertes Selbstwertgefühl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pessimistische Einschätzung der eigenen sozialen Kompetenz</a:t>
                      </a:r>
                    </a:p>
                    <a:p>
                      <a:pPr marL="285750" lvl="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exzessive Vorbereitung auf Gesprächssituationen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592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424936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 smtClean="0">
                <a:solidFill>
                  <a:schemeClr val="tx1"/>
                </a:solidFill>
              </a:rPr>
              <a:t>Enttabuisierung des Stotterns</a:t>
            </a:r>
            <a:endParaRPr lang="de-DE" sz="2500" b="1" dirty="0">
              <a:solidFill>
                <a:schemeClr val="tx1"/>
              </a:solidFill>
            </a:endParaRPr>
          </a:p>
          <a:p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Lehrkraft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sollte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stotternde SuS in ruhiger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Situation unter vier Augen auf das Stottern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ansprechen</a:t>
            </a:r>
          </a:p>
          <a:p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emeinsames Überlegen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von Lehrkraft und S,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welche Bedingungen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für angstfreies Sprechen vor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der Klasse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hilfreich sind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Zusammenarbeit Therapeut –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Schule</a:t>
            </a:r>
          </a:p>
          <a:p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Informieren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der Klasse über das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Stottern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Inhalte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einer möglichen Unterrichtsstunde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bei Bundesvereinigung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Stottern und Selbsthilfe e.V. (2018)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(PDF-Datei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zum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kostenlosen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Download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unter: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  <a:hlinkClick r:id="rId2"/>
              </a:rPr>
              <a:t>https://www.bvss.de/stottern-und-schule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) </a:t>
            </a: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Umgang mit der Störung in der Schule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Umgang mit der Störung in der Schule – Grundlegende Anforderungen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0823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 smtClean="0">
                <a:solidFill>
                  <a:schemeClr val="tx1"/>
                </a:solidFill>
              </a:rPr>
              <a:t>Nachteilsausgleich (Ersatzleistungen)</a:t>
            </a:r>
            <a:endParaRPr lang="de-DE" sz="25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Berücksichtigung der Beeinträchtigung bei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mündlichen Noten/Prüfungen,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bei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Referaten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oder Leseleistungen:</a:t>
            </a:r>
          </a:p>
          <a:p>
            <a:pPr lvl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längere Prüfungszeiten in mündlichen Prüfungen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lternative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Prüfungsformen</a:t>
            </a:r>
          </a:p>
          <a:p>
            <a:pPr lvl="0"/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Vereinbarungen zwischen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SuS und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Lehrkräften,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um SuS Sicherheit zu geben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Aufrufen nur nach Meldung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Aufrufen ohne Meldung, da das Warten auf 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das Aufrufen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die </a:t>
            </a:r>
            <a:r>
              <a:rPr lang="de-DE" dirty="0" err="1">
                <a:solidFill>
                  <a:schemeClr val="tx1">
                    <a:lumMod val="75000"/>
                  </a:schemeClr>
                </a:solidFill>
              </a:rPr>
              <a:t>Stottersymptomatik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 triggern kann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Umgang mit der Störung in der Schule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Stottern: Umgang mit der Störung in der Schule – Grundlegende Anforderungen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4679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Referate mit erlernter Sprechtechnik vorlesen statt frei vorzutragen </a:t>
            </a:r>
          </a:p>
          <a:p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Referat in Therapie vorbereiten und per Video präsentieren </a:t>
            </a:r>
            <a:endParaRPr lang="de-DE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Stottern: Umgang mit der Störung in der Schule – Grundlegende Anforderungen</a:t>
            </a: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899592" y="4365104"/>
            <a:ext cx="7344816" cy="15121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de-DE" sz="2500" b="1" dirty="0"/>
              <a:t>Achtung</a:t>
            </a:r>
            <a:r>
              <a:rPr lang="de-DE" sz="2500" b="1" dirty="0" smtClean="0"/>
              <a:t>:</a:t>
            </a:r>
            <a:endParaRPr lang="de-DE" sz="2500" dirty="0"/>
          </a:p>
          <a:p>
            <a:r>
              <a:rPr lang="de-DE" sz="2500" dirty="0"/>
              <a:t>Ein spezifisches Therapieangebot kann durch schulische Settings nicht ersetzt werden!</a:t>
            </a:r>
          </a:p>
        </p:txBody>
      </p:sp>
    </p:spTree>
    <p:extLst>
      <p:ext uri="{BB962C8B-B14F-4D97-AF65-F5344CB8AC3E}">
        <p14:creationId xmlns:p14="http://schemas.microsoft.com/office/powerpoint/2010/main" val="2335360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3000" dirty="0" smtClean="0"/>
              <a:t>POLTERN</a:t>
            </a:r>
            <a:endParaRPr lang="de-DE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Definition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539552" y="2276872"/>
            <a:ext cx="8064896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b="1" dirty="0" smtClean="0">
                <a:solidFill>
                  <a:schemeClr val="tx1">
                    <a:lumMod val="75000"/>
                  </a:schemeClr>
                </a:solidFill>
              </a:rPr>
              <a:t>Definition nach Neumann et al. 2016</a:t>
            </a:r>
          </a:p>
          <a:p>
            <a:pPr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Poltern gilt als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Redeflussstörung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mit einer Sprechweise, die entweder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zu schnell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oder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irregulär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oder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beides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erscheint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Charakteristisch sind dabei das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Zusammenziehen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oder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Auslassen von Silben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abnormale Pausen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Silbenbetonungen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oder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Sprechrhythmus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 sowie </a:t>
            </a:r>
            <a:r>
              <a:rPr lang="de-DE" sz="2200" b="1" dirty="0" smtClean="0">
                <a:solidFill>
                  <a:schemeClr val="tx1">
                    <a:lumMod val="75000"/>
                  </a:schemeClr>
                </a:solidFill>
              </a:rPr>
              <a:t>Unflüssigkeiten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Polternde sind massiv in ihrer </a:t>
            </a:r>
            <a:r>
              <a:rPr lang="de-DE" sz="2200" b="1" dirty="0">
                <a:solidFill>
                  <a:schemeClr val="tx1">
                    <a:lumMod val="75000"/>
                  </a:schemeClr>
                </a:solidFill>
              </a:rPr>
              <a:t>Verständlichkeit und Kommunikationsfähigkeit beeinträchtigt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, was sich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auf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soziale und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gesundheitliche </a:t>
            </a:r>
            <a:r>
              <a:rPr lang="de-DE" sz="2200" dirty="0">
                <a:solidFill>
                  <a:schemeClr val="tx1">
                    <a:lumMod val="75000"/>
                  </a:schemeClr>
                </a:solidFill>
              </a:rPr>
              <a:t>Lebensbereiche auswirken </a:t>
            </a:r>
            <a:r>
              <a:rPr lang="de-DE" sz="2200" dirty="0" smtClean="0">
                <a:solidFill>
                  <a:schemeClr val="tx1">
                    <a:lumMod val="75000"/>
                  </a:schemeClr>
                </a:solidFill>
              </a:rPr>
              <a:t>kann</a:t>
            </a:r>
            <a:endParaRPr lang="de-DE" sz="22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0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b="1" dirty="0">
                <a:solidFill>
                  <a:schemeClr val="tx1"/>
                </a:solidFill>
              </a:rPr>
              <a:t>Sprechgeschwindigkeit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abnorm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schnell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irregulär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schnell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und irregulär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Unfähigkeit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, normale Laut-, Silben-,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Phrasen-, Pausen-muster aufrechtzuerhalten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Ungleichgewicht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von Geschwindigkeit und expressiven sprachlichen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Fähigkeiten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Kernsymptome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1713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340768"/>
            <a:ext cx="8064896" cy="48965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b="1" dirty="0" err="1">
                <a:solidFill>
                  <a:schemeClr val="tx1"/>
                </a:solidFill>
              </a:rPr>
              <a:t>Sprechunflüssigkeiten</a:t>
            </a:r>
            <a:endParaRPr lang="de-DE" b="1" dirty="0">
              <a:solidFill>
                <a:schemeClr val="tx1"/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Wiederholungen von Silben, Wörtern und Satzteilen      (selten Lautwiederholungen)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Einschub von Lauten, Silben („äh“) oder sinnleeren   Floskeln („irgendwie halt“)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Satz- und Wortabbrüche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Revisionen / Revisionsversuche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Selbstkorrekturen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2797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340768"/>
            <a:ext cx="8064896" cy="4896544"/>
          </a:xfrm>
        </p:spPr>
        <p:txBody>
          <a:bodyPr/>
          <a:lstStyle/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Phonetisch-temporale und phonologische Auffälligkeiten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Reduktionen und Kontaminationen von Lautfolgen und Wörtern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Lautersetzungen und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Lautveränderungen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Prosodie-Störungen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unangepasste Intonation und Betonung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monotone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Sprechweise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3413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Syntaktisch-morphologische und semantisch-lexikalische Störungen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Grammatikfehler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ingeschränkter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Wortschatz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Wortfindungsstörungen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Symptomatik: </a:t>
            </a:r>
            <a:r>
              <a:rPr lang="de-DE" dirty="0">
                <a:solidFill>
                  <a:schemeClr val="tx1">
                    <a:lumMod val="75000"/>
                  </a:schemeClr>
                </a:solidFill>
              </a:rPr>
              <a:t>F</a:t>
            </a:r>
            <a:r>
              <a:rPr lang="de-DE" dirty="0" smtClean="0">
                <a:solidFill>
                  <a:schemeClr val="tx1">
                    <a:lumMod val="75000"/>
                  </a:schemeClr>
                </a:solidFill>
              </a:rPr>
              <a:t>akultative Symptome</a:t>
            </a:r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2974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340768"/>
            <a:ext cx="8064896" cy="4896544"/>
          </a:xfrm>
        </p:spPr>
        <p:txBody>
          <a:bodyPr/>
          <a:lstStyle/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Störungen der sprachlichen Strukturierung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Unfähigkeit,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den Redeinhalt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sinnvoll zu gliedern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fehlende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Kohärenz (Äußerungen lexikalisch und semantisch nicht aufeinander bezogen)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fehlende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Kohäsion (Äußerungen grammatikalisch nicht aufeinander bezogen)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Produktion von „Bandwurmsätzen“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Abschweifen vom Thema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794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340768"/>
            <a:ext cx="8064896" cy="4896544"/>
          </a:xfrm>
        </p:spPr>
        <p:txBody>
          <a:bodyPr/>
          <a:lstStyle/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tx1"/>
                </a:solidFill>
              </a:rPr>
              <a:t>Aufmerksamkeitsstörungen</a:t>
            </a:r>
            <a:endParaRPr lang="de-DE" sz="2500" b="1" dirty="0">
              <a:solidFill>
                <a:schemeClr val="tx1">
                  <a:lumMod val="75000"/>
                </a:schemeClr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enerelle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Störungen der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Aufmerksamkeit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f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ehlender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Adaptionseffekt (mehrfach geübter </a:t>
            </a:r>
            <a:r>
              <a:rPr lang="de-DE" sz="2300" dirty="0" err="1">
                <a:solidFill>
                  <a:schemeClr val="tx1">
                    <a:lumMod val="75000"/>
                  </a:schemeClr>
                </a:solidFill>
              </a:rPr>
              <a:t>Lesetext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 führt nicht zu flüssigeren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Äußerungen)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de-DE" sz="23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Auditive Wahrnehmung und Verarbeitung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Störung des auditiven Gedächtnisses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Störungen der auditiven Aufmerksamkeit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Störungen der auditiven Diskriminationsleistungen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eringerer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Rechts-Ohr-Vorteil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82600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340768"/>
            <a:ext cx="8064896" cy="4896544"/>
          </a:xfrm>
        </p:spPr>
        <p:txBody>
          <a:bodyPr/>
          <a:lstStyle/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Selbstwahrnehmung / Monitoring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angelndes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Störungsbewusstsein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eingeschränkte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Sprechkontrolle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g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elegentlich Sprechängste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</a:rPr>
              <a:t>Auffällige Kommunikation / Pragmatik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Nichtbeachtung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der Regeln zum Sprecherwechsel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eingeschränkte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Verständnissicherung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Kommunikationsunterbrechungen und Kommunikationszusammenbrüche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Symptomatik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42032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 smtClean="0">
                <a:solidFill>
                  <a:schemeClr val="tx1"/>
                </a:solidFill>
              </a:rPr>
              <a:t>Aufklärung </a:t>
            </a:r>
            <a:r>
              <a:rPr lang="de-DE" sz="2500" b="1" dirty="0">
                <a:solidFill>
                  <a:schemeClr val="tx1"/>
                </a:solidFill>
              </a:rPr>
              <a:t>über das Störungsbild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Informationsgespräch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zwischen Therapeut und Lehrkraft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Informationsstunde in der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Klasse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Vorurteile abbauen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Reaktionen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der Peers auf unverständliche Redebeiträge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verändern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>
                <a:solidFill>
                  <a:schemeClr val="tx1">
                    <a:lumMod val="75000"/>
                  </a:schemeClr>
                </a:solidFill>
              </a:rPr>
              <a:t>Umgang mit der Störung in der Schule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Umgang mit der Störung in der Schule – Grundlegende Anforderungen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8053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352928" cy="46805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2500" b="1" dirty="0" smtClean="0">
                <a:solidFill>
                  <a:schemeClr val="tx1"/>
                </a:solidFill>
              </a:rPr>
              <a:t>Schaffen </a:t>
            </a:r>
            <a:r>
              <a:rPr lang="de-DE" sz="2500" b="1" dirty="0">
                <a:solidFill>
                  <a:schemeClr val="tx1"/>
                </a:solidFill>
              </a:rPr>
              <a:t>eines kommunikativ-stressfreien Klimas</a:t>
            </a:r>
          </a:p>
          <a:p>
            <a:pPr lvl="0"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urch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eher hohes Sprechtempo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der Lehrkraft kann der Polternde eigenes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Sprechtempo kaum konstant reduzieren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negative Auswirkung von Konkurrenzkämpfe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zwischen den Sprechern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(z. B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SuS, die schnell und laut antworten, wird eher zugehört)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verdeutlichen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, dass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Betroffene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nicht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an Sprechen schuld sind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kein Hänseln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wegen des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Sprechens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sich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nicht über den Betroffenen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ärgern</a:t>
            </a:r>
          </a:p>
          <a:p>
            <a:pPr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bei Nichtverstehen höflich um Erläuterung bitten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Umgang mit der Störung in der Schule – Grundlegende Anforderungen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8841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2132856"/>
            <a:ext cx="8064896" cy="41044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Übungen zum Sprecherwechsel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Betonungssprechen im Rahmen des Deutschunterrichts (Satzgliederbestimmung)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Phrasengrenzen in Lesetexten markieren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Üben des Einhaltens von Pausen</a:t>
            </a:r>
          </a:p>
          <a:p>
            <a:pPr lvl="0">
              <a:spcAft>
                <a:spcPts val="60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Transferarbeit durch Monitoring des eigenen Sprechens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eigenes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Sprechen überwachen und Verständlichkeit evaluieren</a:t>
            </a:r>
          </a:p>
          <a:p>
            <a:pPr marL="0" indent="0">
              <a:spcAft>
                <a:spcPts val="600"/>
              </a:spcAft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500" dirty="0" smtClean="0">
                <a:solidFill>
                  <a:schemeClr val="tx1">
                    <a:lumMod val="75000"/>
                  </a:schemeClr>
                </a:solidFill>
              </a:rPr>
              <a:t>Konkrete Fördermöglichkeiten</a:t>
            </a:r>
            <a:endParaRPr lang="de-DE" sz="25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Umgang mit der Störung in der Schule – Konkrete Fördermöglichkeiten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155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1556792"/>
            <a:ext cx="8064896" cy="49685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Nichtverstehen durch deutliche Rückfragen hervorheben (z. B. „Was hast du gemeint?“)</a:t>
            </a: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n der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Therapie erlernte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Strategien </a:t>
            </a: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als Erinnerungshilfe am Tisch 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der SuS visualisieren</a:t>
            </a: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0"/>
              </a:spcAft>
            </a:pP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Nachteilsausgleich</a:t>
            </a:r>
          </a:p>
          <a:p>
            <a:pPr>
              <a:spcAft>
                <a:spcPts val="0"/>
              </a:spcAft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de-DE" sz="2500" b="1" dirty="0" smtClean="0">
                <a:solidFill>
                  <a:schemeClr val="tx1">
                    <a:lumMod val="75000"/>
                  </a:schemeClr>
                </a:solidFill>
              </a:rPr>
              <a:t>Ungünstige Zuhörerreaktionen (Vermeiden!)</a:t>
            </a:r>
            <a:endParaRPr lang="de-DE" sz="2500" b="1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Formulierungen, die Stress auslösen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„Sprich langsamer!“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„Sprich deutlich!“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de-DE" sz="2300" dirty="0">
                <a:solidFill>
                  <a:schemeClr val="tx1">
                    <a:lumMod val="75000"/>
                  </a:schemeClr>
                </a:solidFill>
              </a:rPr>
              <a:t>„Denk zuerst nach, wenn du etwas sagen willst</a:t>
            </a:r>
            <a:r>
              <a:rPr lang="de-DE" sz="2300" dirty="0" smtClean="0">
                <a:solidFill>
                  <a:schemeClr val="tx1">
                    <a:lumMod val="75000"/>
                  </a:schemeClr>
                </a:solidFill>
              </a:rPr>
              <a:t>!“</a:t>
            </a:r>
          </a:p>
          <a:p>
            <a:pPr marL="0" lvl="0" indent="0">
              <a:buNone/>
            </a:pPr>
            <a:endParaRPr lang="de-DE" sz="23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Poltern: Umgang mit der Störung in der Schule – Konkrete Fördermöglichkeiten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0454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de-DE" sz="1500" dirty="0" smtClean="0"/>
              <a:t>BAHRFECK</a:t>
            </a:r>
            <a:r>
              <a:rPr lang="de-DE" sz="1500" dirty="0"/>
              <a:t>, KERSTIN/STARKE, ANJA/SUBELLOK, KATJA: Mutismus. In: MAYER, ANDREAS/ULRICH, TANJA (Hrsg.): Sprachtherapie mit Kindern. München: Reinhardt, 2017, S. 472 – 511.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BUNDESVEREINIGUNG STOTTERN UND SELBSTHILFE (2018): Umgang mit Stottern in der Schule. In</a:t>
            </a:r>
            <a:r>
              <a:rPr lang="de-DE" sz="1500" dirty="0" smtClean="0"/>
              <a:t>: https://www.bvss.de/stottern-und-schule, </a:t>
            </a:r>
            <a:r>
              <a:rPr lang="de-DE" sz="1500" dirty="0"/>
              <a:t>20.04.2018.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MARKS, DANA-KRISTIN: Poltern. In: MAYER, ANDREAS/ULRICH, TANJA (Hrsg.): Sprachtherapie mit Kindern. München: Reinhardt, 2017, S. 433 – 471.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NEUMANN, KATRIN/EULER, HARALD/BOSSHARDT, HANS-GEORG/COOK, SUSANNE/SANDRIESER, PATRICIA/SCHNEIDER, PETER/SOMMER, MARTIN/THUM, GEORG: Pathogenese, Diagnostik und Behandlung von Redeflussstörungen. AWMF-Fachgesellschaft. Registernummer 028 – 044. http://www.awmf.org/leitlininien/leitlinien-suche.html, 2016. 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SANDRIESER, PATRICIA/SCHNEIDER, PETER: Stottern im Kindesalter. 4. Auflage. Stuttgart: Thieme, 2015.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1500" dirty="0"/>
              <a:t>SANDRIESER, PATRICIA: Stottern. In: MAYER, ANDREAS/ULRICH, TANJA (Hrsg.): Sprachtherapie mit Kindern. München: Reinhardt, 2017, S. 365 – 432.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Literatur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298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MU_Corporate Design_2">
  <a:themeElements>
    <a:clrScheme name="LMU-Farben_eigen">
      <a:dk1>
        <a:srgbClr val="006C31"/>
      </a:dk1>
      <a:lt1>
        <a:srgbClr val="808080"/>
      </a:lt1>
      <a:dk2>
        <a:srgbClr val="006C31"/>
      </a:dk2>
      <a:lt2>
        <a:srgbClr val="D9D9D9"/>
      </a:lt2>
      <a:accent1>
        <a:srgbClr val="2C854D"/>
      </a:accent1>
      <a:accent2>
        <a:srgbClr val="D9D9D9"/>
      </a:accent2>
      <a:accent3>
        <a:srgbClr val="006C31"/>
      </a:accent3>
      <a:accent4>
        <a:srgbClr val="808080"/>
      </a:accent4>
      <a:accent5>
        <a:srgbClr val="FFFFFF"/>
      </a:accent5>
      <a:accent6>
        <a:srgbClr val="000000"/>
      </a:accent6>
      <a:hlink>
        <a:srgbClr val="006C31"/>
      </a:hlink>
      <a:folHlink>
        <a:srgbClr val="2C854D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7) PPT_Begleitmaterialien_Inklusion (1)</Template>
  <TotalTime>0</TotalTime>
  <Words>2109</Words>
  <Application>Microsoft Office PowerPoint</Application>
  <PresentationFormat>Bildschirmpräsentation (4:3)</PresentationFormat>
  <Paragraphs>343</Paragraphs>
  <Slides>40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1" baseType="lpstr">
      <vt:lpstr>LMU_Corporate Design_2</vt:lpstr>
      <vt:lpstr>Kommunikations- und Sprechablaufstörungen</vt:lpstr>
      <vt:lpstr>PowerPoint-Präsentation</vt:lpstr>
      <vt:lpstr>Mutismus: Definition</vt:lpstr>
      <vt:lpstr>Mutismus: Symptomatik</vt:lpstr>
      <vt:lpstr>Mutismus: Symptomatik</vt:lpstr>
      <vt:lpstr>Mutismus: Symptomatik</vt:lpstr>
      <vt:lpstr>Mutismus: Umgang mit der Störung in der Schule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Grundlegende Anforderungen</vt:lpstr>
      <vt:lpstr>Mutismus: Umgang mit der Störung in der Schule – Spezifische Maßnahmen</vt:lpstr>
      <vt:lpstr>Mutismus: Umgang mit der Störung in der Schule – Spezifische Maßnahmen</vt:lpstr>
      <vt:lpstr>Mutismus: Umgang mit der Störung in der Schule – Spezifische Maßnahmen</vt:lpstr>
      <vt:lpstr>Mutismus: Umgang mit der Störung in der Schule</vt:lpstr>
      <vt:lpstr>Stottern: Definition</vt:lpstr>
      <vt:lpstr>Stottern: Symptomatik</vt:lpstr>
      <vt:lpstr>Stottern: Symptomatik</vt:lpstr>
      <vt:lpstr>Stottern: Symptomatik</vt:lpstr>
      <vt:lpstr>Stottern: Symptomatik</vt:lpstr>
      <vt:lpstr>Stottern: Symptomatik</vt:lpstr>
      <vt:lpstr>Stottern: Umgang mit der Störung in der Schule – Grundlegende Anforderungen</vt:lpstr>
      <vt:lpstr>Stottern: Umgang mit der Störung in der Schule – Grundlegende Anforderungen</vt:lpstr>
      <vt:lpstr>Stottern: Umgang mit der Störung in der Schule – Grundlegende Anforderungen</vt:lpstr>
      <vt:lpstr>Poltern: Definition</vt:lpstr>
      <vt:lpstr>Poltern: Symptomatik</vt:lpstr>
      <vt:lpstr>Poltern: Symptomatik</vt:lpstr>
      <vt:lpstr>Poltern: Symptomatik</vt:lpstr>
      <vt:lpstr>Poltern: Symptomatik</vt:lpstr>
      <vt:lpstr>Poltern: Symptomatik</vt:lpstr>
      <vt:lpstr>Poltern: Symptomatik</vt:lpstr>
      <vt:lpstr>Poltern: Symptomatik</vt:lpstr>
      <vt:lpstr>Poltern: Umgang mit der Störung in der Schule – Grundlegende Anforderungen</vt:lpstr>
      <vt:lpstr>Poltern: Umgang mit der Störung in der Schule – Grundlegende Anforderungen</vt:lpstr>
      <vt:lpstr>Poltern: Umgang mit der Störung in der Schule – Konkrete Fördermöglichkeiten</vt:lpstr>
      <vt:lpstr>Poltern: Umgang mit der Störung in der Schule – Konkrete Fördermöglichkeiten</vt:lpstr>
      <vt:lpstr>Literatur</vt:lpstr>
    </vt:vector>
  </TitlesOfParts>
  <Company>ZUV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Sonderpädagogischer Förderbedarf im Förderschwerpunkt Lernen</dc:title>
  <dc:creator>Miriam</dc:creator>
  <cp:lastModifiedBy>Benrod</cp:lastModifiedBy>
  <cp:revision>69</cp:revision>
  <dcterms:created xsi:type="dcterms:W3CDTF">2019-02-26T10:47:21Z</dcterms:created>
  <dcterms:modified xsi:type="dcterms:W3CDTF">2019-05-21T12:29:45Z</dcterms:modified>
</cp:coreProperties>
</file>