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3" r:id="rId21"/>
    <p:sldId id="275" r:id="rId22"/>
    <p:sldId id="276" r:id="rId23"/>
    <p:sldId id="277" r:id="rId24"/>
    <p:sldId id="278" r:id="rId25"/>
    <p:sldId id="279" r:id="rId26"/>
    <p:sldId id="284" r:id="rId27"/>
    <p:sldId id="280" r:id="rId28"/>
    <p:sldId id="285" r:id="rId29"/>
    <p:sldId id="281" r:id="rId30"/>
    <p:sldId id="282" r:id="rId3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E39E"/>
    <a:srgbClr val="618565"/>
    <a:srgbClr val="006C31"/>
    <a:srgbClr val="538D3E"/>
    <a:srgbClr val="F3F4F2"/>
    <a:srgbClr val="C6C7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34" autoAdjust="0"/>
  </p:normalViewPr>
  <p:slideViewPr>
    <p:cSldViewPr>
      <p:cViewPr varScale="1">
        <p:scale>
          <a:sx n="83" d="100"/>
          <a:sy n="83" d="100"/>
        </p:scale>
        <p:origin x="-160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0" name="Rechteck 9"/>
            <p:cNvSpPr/>
            <p:nvPr userDrawn="1"/>
          </p:nvSpPr>
          <p:spPr bwMode="auto">
            <a:xfrm>
              <a:off x="0" y="1188000"/>
              <a:ext cx="9144000" cy="52740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pic>
          <p:nvPicPr>
            <p:cNvPr id="12" name="Grafik 1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0992" y="206461"/>
              <a:ext cx="1920106" cy="792088"/>
            </a:xfrm>
            <a:prstGeom prst="rect">
              <a:avLst/>
            </a:prstGeom>
          </p:spPr>
        </p:pic>
        <p:sp>
          <p:nvSpPr>
            <p:cNvPr id="13" name="Rechteck 12"/>
            <p:cNvSpPr/>
            <p:nvPr userDrawn="1"/>
          </p:nvSpPr>
          <p:spPr bwMode="auto">
            <a:xfrm>
              <a:off x="6166336" y="173400"/>
              <a:ext cx="2815200" cy="856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sp>
          <p:nvSpPr>
            <p:cNvPr id="14" name="Rechteck 13"/>
            <p:cNvSpPr/>
            <p:nvPr userDrawn="1"/>
          </p:nvSpPr>
          <p:spPr bwMode="auto">
            <a:xfrm>
              <a:off x="0" y="0"/>
              <a:ext cx="9144000" cy="1188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sp>
          <p:nvSpPr>
            <p:cNvPr id="16" name="Rechteck 15"/>
            <p:cNvSpPr/>
            <p:nvPr userDrawn="1"/>
          </p:nvSpPr>
          <p:spPr bwMode="auto">
            <a:xfrm>
              <a:off x="0" y="6462000"/>
              <a:ext cx="9144000" cy="396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</p:grp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882000" y="2492896"/>
            <a:ext cx="7380000" cy="1512168"/>
          </a:xfrm>
          <a:prstGeom prst="rect">
            <a:avLst/>
          </a:prstGeom>
        </p:spPr>
        <p:txBody>
          <a:bodyPr/>
          <a:lstStyle>
            <a:lvl1pPr algn="l">
              <a:defRPr lang="de-DE" sz="3600" b="1" kern="1200" baseline="0" dirty="0" smtClean="0">
                <a:solidFill>
                  <a:schemeClr val="tx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r>
              <a:rPr lang="de-DE" dirty="0" smtClean="0"/>
              <a:t>Thema des Vortrags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82000" y="1556792"/>
            <a:ext cx="7380000" cy="360040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 sz="1800" b="1" kern="1200" dirty="0" smtClean="0">
                <a:solidFill>
                  <a:schemeClr val="bg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Vortragender</a:t>
            </a:r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882000" y="1845462"/>
            <a:ext cx="7380000" cy="360040"/>
          </a:xfrm>
          <a:prstGeom prst="rect">
            <a:avLst/>
          </a:prstGeom>
        </p:spPr>
        <p:txBody>
          <a:bodyPr/>
          <a:lstStyle>
            <a:lvl1pPr>
              <a:buNone/>
              <a:defRPr lang="de-DE" sz="1600" b="0" kern="1200" dirty="0" smtClean="0">
                <a:solidFill>
                  <a:schemeClr val="bg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r>
              <a:rPr lang="de-DE" dirty="0" smtClean="0"/>
              <a:t>Institution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882000" y="4223659"/>
            <a:ext cx="3690000" cy="1078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de-DE" sz="1800" b="1" kern="1200" dirty="0">
                <a:solidFill>
                  <a:schemeClr val="tx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r>
              <a:rPr lang="de-DE" dirty="0" smtClean="0"/>
              <a:t>Unterthema des Vortrags</a:t>
            </a:r>
            <a:endParaRPr lang="de-DE" b="0" dirty="0" smtClean="0"/>
          </a:p>
        </p:txBody>
      </p:sp>
      <p:pic>
        <p:nvPicPr>
          <p:cNvPr id="18" name="Grafik 1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78"/>
          <a:stretch/>
        </p:blipFill>
        <p:spPr>
          <a:xfrm>
            <a:off x="167335" y="173400"/>
            <a:ext cx="1867942" cy="8619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8"/>
          <p:cNvSpPr>
            <a:spLocks noGrp="1"/>
          </p:cNvSpPr>
          <p:nvPr>
            <p:ph sz="quarter" idx="10"/>
          </p:nvPr>
        </p:nvSpPr>
        <p:spPr>
          <a:xfrm>
            <a:off x="539552" y="2132856"/>
            <a:ext cx="8064896" cy="410445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1pPr>
            <a:lvl2pPr>
              <a:defRPr sz="20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2pPr>
            <a:lvl3pPr>
              <a:defRPr sz="18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cs typeface="LMU CompatilFact" pitchFamily="2" charset="0"/>
              </a:defRPr>
            </a:lvl1pPr>
          </a:lstStyle>
          <a:p>
            <a:pPr lvl="0"/>
            <a:r>
              <a:rPr lang="de-DE" dirty="0" smtClean="0"/>
              <a:t>Überschrift durch Klicken bearbeiten</a:t>
            </a:r>
            <a:endParaRPr lang="de-DE" dirty="0"/>
          </a:p>
        </p:txBody>
      </p:sp>
      <p:sp>
        <p:nvSpPr>
          <p:cNvPr id="10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Thema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8"/>
          <p:cNvSpPr>
            <a:spLocks noGrp="1"/>
          </p:cNvSpPr>
          <p:nvPr>
            <p:ph sz="quarter" idx="10"/>
          </p:nvPr>
        </p:nvSpPr>
        <p:spPr>
          <a:xfrm>
            <a:off x="539552" y="1556791"/>
            <a:ext cx="8064896" cy="468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1pPr>
            <a:lvl2pPr>
              <a:defRPr sz="20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2pPr>
            <a:lvl3pPr>
              <a:defRPr sz="18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9552" y="2132856"/>
            <a:ext cx="3956248" cy="399330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2132856"/>
            <a:ext cx="3956248" cy="3993307"/>
          </a:xfrm>
          <a:prstGeom prst="rect">
            <a:avLst/>
          </a:prstGeom>
        </p:spPr>
        <p:txBody>
          <a:bodyPr/>
          <a:lstStyle>
            <a:lvl1pPr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cs typeface="LMU CompatilFact" pitchFamily="2" charset="0"/>
              </a:defRPr>
            </a:lvl1pPr>
          </a:lstStyle>
          <a:p>
            <a:pPr lvl="0"/>
            <a:r>
              <a:rPr lang="de-DE" dirty="0" smtClean="0"/>
              <a:t>Überschrift durch Klicken bearbeiten</a:t>
            </a:r>
            <a:endParaRPr lang="de-DE" dirty="0"/>
          </a:p>
        </p:txBody>
      </p:sp>
      <p:sp>
        <p:nvSpPr>
          <p:cNvPr id="6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0573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2" name="Rechteck 11"/>
            <p:cNvSpPr/>
            <p:nvPr userDrawn="1"/>
          </p:nvSpPr>
          <p:spPr bwMode="auto">
            <a:xfrm>
              <a:off x="0" y="1188000"/>
              <a:ext cx="9144000" cy="5274000"/>
            </a:xfrm>
            <a:prstGeom prst="rect">
              <a:avLst/>
            </a:prstGeom>
            <a:solidFill>
              <a:srgbClr val="F3F4F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pic>
          <p:nvPicPr>
            <p:cNvPr id="2" name="Grafik 1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0992" y="206461"/>
              <a:ext cx="1920106" cy="792088"/>
            </a:xfrm>
            <a:prstGeom prst="rect">
              <a:avLst/>
            </a:prstGeom>
          </p:spPr>
        </p:pic>
        <p:sp>
          <p:nvSpPr>
            <p:cNvPr id="4" name="Rechteck 3"/>
            <p:cNvSpPr/>
            <p:nvPr userDrawn="1"/>
          </p:nvSpPr>
          <p:spPr bwMode="auto">
            <a:xfrm>
              <a:off x="6166336" y="173400"/>
              <a:ext cx="2815200" cy="856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sp>
          <p:nvSpPr>
            <p:cNvPr id="9" name="Rechteck 8"/>
            <p:cNvSpPr/>
            <p:nvPr userDrawn="1"/>
          </p:nvSpPr>
          <p:spPr bwMode="auto">
            <a:xfrm>
              <a:off x="0" y="0"/>
              <a:ext cx="9144000" cy="1188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pic>
          <p:nvPicPr>
            <p:cNvPr id="8" name="Grafik 7"/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335" y="173400"/>
              <a:ext cx="8802024" cy="861996"/>
            </a:xfrm>
            <a:prstGeom prst="rect">
              <a:avLst/>
            </a:prstGeom>
          </p:spPr>
        </p:pic>
        <p:sp>
          <p:nvSpPr>
            <p:cNvPr id="11" name="Rechteck 10"/>
            <p:cNvSpPr/>
            <p:nvPr userDrawn="1"/>
          </p:nvSpPr>
          <p:spPr bwMode="auto">
            <a:xfrm>
              <a:off x="0" y="6462000"/>
              <a:ext cx="9144000" cy="396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</p:grpSp>
      <p:sp>
        <p:nvSpPr>
          <p:cNvPr id="3" name="Text Box 21"/>
          <p:cNvSpPr txBox="1">
            <a:spLocks noChangeArrowheads="1"/>
          </p:cNvSpPr>
          <p:nvPr/>
        </p:nvSpPr>
        <p:spPr bwMode="auto">
          <a:xfrm>
            <a:off x="6019800" y="6544800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de-DE" sz="1000" dirty="0">
                <a:solidFill>
                  <a:schemeClr val="accent5"/>
                </a:solidFill>
                <a:latin typeface="LMU CompatilFact" pitchFamily="2" charset="0"/>
              </a:rPr>
              <a:t># </a:t>
            </a:r>
            <a:fld id="{263B84D4-6021-4070-B443-636554ABE605}" type="slidenum">
              <a:rPr lang="de-DE" sz="1000">
                <a:solidFill>
                  <a:schemeClr val="accent5"/>
                </a:solidFill>
                <a:latin typeface="LMU CompatilFact" pitchFamily="2" charset="0"/>
              </a:rPr>
              <a:pPr algn="r">
                <a:defRPr/>
              </a:pPr>
              <a:t>‹Nr.›</a:t>
            </a:fld>
            <a:endParaRPr lang="de-DE" sz="1000" dirty="0">
              <a:solidFill>
                <a:schemeClr val="accent5"/>
              </a:solidFill>
              <a:latin typeface="LMU CompatilFact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Sonderpädagogischer Förderbedarf im Förderschwerpunkt Sprache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 smtClean="0"/>
              <a:t>Basisinformation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483" y="4293096"/>
            <a:ext cx="3757460" cy="1767970"/>
          </a:xfrm>
          <a:prstGeom prst="rect">
            <a:avLst/>
          </a:prstGeom>
          <a:ln>
            <a:noFill/>
          </a:ln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212" y="-387424"/>
            <a:ext cx="2524450" cy="1420003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882000" y="5177081"/>
            <a:ext cx="42660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dirty="0" smtClean="0"/>
              <a:t>Lehrstuhl für Sprachheilpädagogik:</a:t>
            </a:r>
          </a:p>
          <a:p>
            <a:r>
              <a:rPr lang="de-DE" sz="1500" dirty="0" err="1" smtClean="0"/>
              <a:t>Goldbrunner</a:t>
            </a:r>
            <a:r>
              <a:rPr lang="de-DE" sz="1500" dirty="0"/>
              <a:t> </a:t>
            </a:r>
            <a:r>
              <a:rPr lang="de-DE" sz="1500" dirty="0" smtClean="0"/>
              <a:t>/ Rodrian / Heinzl / Jäger</a:t>
            </a:r>
            <a:endParaRPr lang="de-DE" sz="1500" dirty="0"/>
          </a:p>
        </p:txBody>
      </p:sp>
    </p:spTree>
    <p:extLst>
      <p:ext uri="{BB962C8B-B14F-4D97-AF65-F5344CB8AC3E}">
        <p14:creationId xmlns:p14="http://schemas.microsoft.com/office/powerpoint/2010/main" val="25184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988840"/>
            <a:ext cx="8064896" cy="4248472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Sprachheilpädagogik als interdisziplinäre Wissenschaft</a:t>
            </a:r>
          </a:p>
          <a:p>
            <a:pPr marL="457200" indent="-457200">
              <a:buAutoNum type="arabicPeriod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Die Spezifische Sprachentwicklungsstörung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Aussprache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Wortschatz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Grammatik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Pragmatik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Schriftsprache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Sprachverständnisschwierigkeiten</a:t>
            </a:r>
          </a:p>
          <a:p>
            <a:pPr marL="457200" indent="-457200">
              <a:buAutoNum type="arabicPeriod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Auswirkungen auf die Bereiche des Lernens und Verhaltens</a:t>
            </a:r>
          </a:p>
          <a:p>
            <a:pPr marL="457200" indent="-457200">
              <a:buAutoNum type="arabicPeriod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Fazit</a:t>
            </a:r>
          </a:p>
          <a:p>
            <a:pPr marL="457200" indent="-457200">
              <a:buAutoNum type="arabicPeriod"/>
            </a:pP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539552" y="1503409"/>
            <a:ext cx="8064896" cy="566880"/>
          </a:xfrm>
        </p:spPr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38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Sprachheilpädagogik als interdisziplinäre Wissenschaft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Sprachheilpädagogik als interdisziplinäre Wissenschaft 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d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ie Sprachheilpädagogik integriert und adaptiert Wissen, Erkenntnisse und Terminologien aus ihren Bezugswissenschaften</a:t>
            </a:r>
          </a:p>
          <a:p>
            <a:endParaRPr lang="de-DE" sz="2200" dirty="0"/>
          </a:p>
          <a:p>
            <a:endParaRPr lang="de-DE" sz="22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endParaRPr lang="de-DE" sz="2000" dirty="0" smtClean="0"/>
          </a:p>
          <a:p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e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s ergeben sich unterschiedliche Schwerpunktsetzungen in Abhängigkeit der Berufsgruppen</a:t>
            </a:r>
          </a:p>
          <a:p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i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m schulischen Kontext stellt Pädagogik die Leitwissenschaft der Sprachheilpädagogik dar</a:t>
            </a:r>
          </a:p>
          <a:p>
            <a:endParaRPr lang="de-DE" sz="2200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1398689" y="2492896"/>
            <a:ext cx="6346621" cy="2736784"/>
            <a:chOff x="2267599" y="2348401"/>
            <a:chExt cx="5176095" cy="2449972"/>
          </a:xfrm>
        </p:grpSpPr>
        <p:sp>
          <p:nvSpPr>
            <p:cNvPr id="9" name="Freihandform 8"/>
            <p:cNvSpPr/>
            <p:nvPr/>
          </p:nvSpPr>
          <p:spPr>
            <a:xfrm>
              <a:off x="5453829" y="3092265"/>
              <a:ext cx="927696" cy="1066318"/>
            </a:xfrm>
            <a:custGeom>
              <a:avLst/>
              <a:gdLst>
                <a:gd name="connsiteX0" fmla="*/ 0 w 1066318"/>
                <a:gd name="connsiteY0" fmla="*/ 463848 h 927696"/>
                <a:gd name="connsiteX1" fmla="*/ 231924 w 1066318"/>
                <a:gd name="connsiteY1" fmla="*/ 0 h 927696"/>
                <a:gd name="connsiteX2" fmla="*/ 834394 w 1066318"/>
                <a:gd name="connsiteY2" fmla="*/ 0 h 927696"/>
                <a:gd name="connsiteX3" fmla="*/ 1066318 w 1066318"/>
                <a:gd name="connsiteY3" fmla="*/ 463848 h 927696"/>
                <a:gd name="connsiteX4" fmla="*/ 834394 w 1066318"/>
                <a:gd name="connsiteY4" fmla="*/ 927696 h 927696"/>
                <a:gd name="connsiteX5" fmla="*/ 231924 w 1066318"/>
                <a:gd name="connsiteY5" fmla="*/ 927696 h 927696"/>
                <a:gd name="connsiteX6" fmla="*/ 0 w 1066318"/>
                <a:gd name="connsiteY6" fmla="*/ 463848 h 927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318" h="927696">
                  <a:moveTo>
                    <a:pt x="533159" y="0"/>
                  </a:moveTo>
                  <a:lnTo>
                    <a:pt x="1066317" y="201774"/>
                  </a:lnTo>
                  <a:lnTo>
                    <a:pt x="1066317" y="725922"/>
                  </a:lnTo>
                  <a:lnTo>
                    <a:pt x="533159" y="927696"/>
                  </a:lnTo>
                  <a:lnTo>
                    <a:pt x="1" y="725922"/>
                  </a:lnTo>
                  <a:lnTo>
                    <a:pt x="1" y="201774"/>
                  </a:lnTo>
                  <a:lnTo>
                    <a:pt x="533159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209336" tIns="230938" rIns="209336" bIns="230938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200" kern="1200" dirty="0" smtClean="0"/>
                <a:t>Medizin</a:t>
              </a:r>
              <a:endParaRPr lang="de-DE" sz="1200" kern="1200" dirty="0"/>
            </a:p>
          </p:txBody>
        </p:sp>
        <p:sp>
          <p:nvSpPr>
            <p:cNvPr id="10" name="Rechteck 9"/>
            <p:cNvSpPr/>
            <p:nvPr/>
          </p:nvSpPr>
          <p:spPr>
            <a:xfrm>
              <a:off x="5247609" y="2348401"/>
              <a:ext cx="1190011" cy="63979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Freihandform 10"/>
            <p:cNvSpPr/>
            <p:nvPr/>
          </p:nvSpPr>
          <p:spPr>
            <a:xfrm>
              <a:off x="3329629" y="3092265"/>
              <a:ext cx="927696" cy="1066318"/>
            </a:xfrm>
            <a:custGeom>
              <a:avLst/>
              <a:gdLst>
                <a:gd name="connsiteX0" fmla="*/ 0 w 1066318"/>
                <a:gd name="connsiteY0" fmla="*/ 463848 h 927696"/>
                <a:gd name="connsiteX1" fmla="*/ 231924 w 1066318"/>
                <a:gd name="connsiteY1" fmla="*/ 0 h 927696"/>
                <a:gd name="connsiteX2" fmla="*/ 834394 w 1066318"/>
                <a:gd name="connsiteY2" fmla="*/ 0 h 927696"/>
                <a:gd name="connsiteX3" fmla="*/ 1066318 w 1066318"/>
                <a:gd name="connsiteY3" fmla="*/ 463848 h 927696"/>
                <a:gd name="connsiteX4" fmla="*/ 834394 w 1066318"/>
                <a:gd name="connsiteY4" fmla="*/ 927696 h 927696"/>
                <a:gd name="connsiteX5" fmla="*/ 231924 w 1066318"/>
                <a:gd name="connsiteY5" fmla="*/ 927696 h 927696"/>
                <a:gd name="connsiteX6" fmla="*/ 0 w 1066318"/>
                <a:gd name="connsiteY6" fmla="*/ 463848 h 927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318" h="927696">
                  <a:moveTo>
                    <a:pt x="533159" y="0"/>
                  </a:moveTo>
                  <a:lnTo>
                    <a:pt x="1066317" y="201774"/>
                  </a:lnTo>
                  <a:lnTo>
                    <a:pt x="1066317" y="725922"/>
                  </a:lnTo>
                  <a:lnTo>
                    <a:pt x="533159" y="927696"/>
                  </a:lnTo>
                  <a:lnTo>
                    <a:pt x="1" y="725922"/>
                  </a:lnTo>
                  <a:lnTo>
                    <a:pt x="1" y="201774"/>
                  </a:lnTo>
                  <a:lnTo>
                    <a:pt x="533159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44566" tIns="166168" rIns="144566" bIns="166168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200" kern="1200" dirty="0" smtClean="0"/>
                <a:t>Soziologie</a:t>
              </a:r>
              <a:endParaRPr lang="de-DE" sz="1200" kern="1200" dirty="0"/>
            </a:p>
          </p:txBody>
        </p:sp>
        <p:sp>
          <p:nvSpPr>
            <p:cNvPr id="12" name="Freihandform 11"/>
            <p:cNvSpPr/>
            <p:nvPr/>
          </p:nvSpPr>
          <p:spPr>
            <a:xfrm>
              <a:off x="4391659" y="3092265"/>
              <a:ext cx="927696" cy="1066318"/>
            </a:xfrm>
            <a:custGeom>
              <a:avLst/>
              <a:gdLst>
                <a:gd name="connsiteX0" fmla="*/ 0 w 1066318"/>
                <a:gd name="connsiteY0" fmla="*/ 463848 h 927696"/>
                <a:gd name="connsiteX1" fmla="*/ 231924 w 1066318"/>
                <a:gd name="connsiteY1" fmla="*/ 0 h 927696"/>
                <a:gd name="connsiteX2" fmla="*/ 834394 w 1066318"/>
                <a:gd name="connsiteY2" fmla="*/ 0 h 927696"/>
                <a:gd name="connsiteX3" fmla="*/ 1066318 w 1066318"/>
                <a:gd name="connsiteY3" fmla="*/ 463848 h 927696"/>
                <a:gd name="connsiteX4" fmla="*/ 834394 w 1066318"/>
                <a:gd name="connsiteY4" fmla="*/ 927696 h 927696"/>
                <a:gd name="connsiteX5" fmla="*/ 231924 w 1066318"/>
                <a:gd name="connsiteY5" fmla="*/ 927696 h 927696"/>
                <a:gd name="connsiteX6" fmla="*/ 0 w 1066318"/>
                <a:gd name="connsiteY6" fmla="*/ 463848 h 927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318" h="927696">
                  <a:moveTo>
                    <a:pt x="533159" y="0"/>
                  </a:moveTo>
                  <a:lnTo>
                    <a:pt x="1066317" y="201774"/>
                  </a:lnTo>
                  <a:lnTo>
                    <a:pt x="1066317" y="725922"/>
                  </a:lnTo>
                  <a:lnTo>
                    <a:pt x="533159" y="927696"/>
                  </a:lnTo>
                  <a:lnTo>
                    <a:pt x="1" y="725922"/>
                  </a:lnTo>
                  <a:lnTo>
                    <a:pt x="1" y="201774"/>
                  </a:lnTo>
                  <a:lnTo>
                    <a:pt x="533159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90286" tIns="211888" rIns="190286" bIns="21188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100" kern="1200" dirty="0" smtClean="0"/>
                <a:t>Psychologie</a:t>
              </a:r>
              <a:endParaRPr lang="de-DE" sz="1100" kern="1200" dirty="0"/>
            </a:p>
          </p:txBody>
        </p:sp>
        <p:sp>
          <p:nvSpPr>
            <p:cNvPr id="13" name="Rechteck 12"/>
            <p:cNvSpPr/>
            <p:nvPr/>
          </p:nvSpPr>
          <p:spPr>
            <a:xfrm>
              <a:off x="2598875" y="3253492"/>
              <a:ext cx="1151623" cy="63979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Freihandform 13"/>
            <p:cNvSpPr/>
            <p:nvPr/>
          </p:nvSpPr>
          <p:spPr>
            <a:xfrm>
              <a:off x="6515998" y="3092265"/>
              <a:ext cx="927696" cy="1066318"/>
            </a:xfrm>
            <a:custGeom>
              <a:avLst/>
              <a:gdLst>
                <a:gd name="connsiteX0" fmla="*/ 0 w 1066318"/>
                <a:gd name="connsiteY0" fmla="*/ 463848 h 927696"/>
                <a:gd name="connsiteX1" fmla="*/ 231924 w 1066318"/>
                <a:gd name="connsiteY1" fmla="*/ 0 h 927696"/>
                <a:gd name="connsiteX2" fmla="*/ 834394 w 1066318"/>
                <a:gd name="connsiteY2" fmla="*/ 0 h 927696"/>
                <a:gd name="connsiteX3" fmla="*/ 1066318 w 1066318"/>
                <a:gd name="connsiteY3" fmla="*/ 463848 h 927696"/>
                <a:gd name="connsiteX4" fmla="*/ 834394 w 1066318"/>
                <a:gd name="connsiteY4" fmla="*/ 927696 h 927696"/>
                <a:gd name="connsiteX5" fmla="*/ 231924 w 1066318"/>
                <a:gd name="connsiteY5" fmla="*/ 927696 h 927696"/>
                <a:gd name="connsiteX6" fmla="*/ 0 w 1066318"/>
                <a:gd name="connsiteY6" fmla="*/ 463848 h 927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318" h="927696">
                  <a:moveTo>
                    <a:pt x="533159" y="0"/>
                  </a:moveTo>
                  <a:lnTo>
                    <a:pt x="1066317" y="201774"/>
                  </a:lnTo>
                  <a:lnTo>
                    <a:pt x="1066317" y="725922"/>
                  </a:lnTo>
                  <a:lnTo>
                    <a:pt x="533159" y="927696"/>
                  </a:lnTo>
                  <a:lnTo>
                    <a:pt x="1" y="725922"/>
                  </a:lnTo>
                  <a:lnTo>
                    <a:pt x="1" y="201774"/>
                  </a:lnTo>
                  <a:lnTo>
                    <a:pt x="533159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44566" tIns="166168" rIns="144566" bIns="16616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200" kern="1200" dirty="0" smtClean="0"/>
                <a:t>Linguistik</a:t>
              </a:r>
              <a:endParaRPr lang="de-DE" sz="1200" kern="1200" dirty="0"/>
            </a:p>
          </p:txBody>
        </p:sp>
        <p:sp>
          <p:nvSpPr>
            <p:cNvPr id="15" name="Freihandform 14"/>
            <p:cNvSpPr/>
            <p:nvPr/>
          </p:nvSpPr>
          <p:spPr>
            <a:xfrm>
              <a:off x="2267599" y="3092265"/>
              <a:ext cx="927696" cy="1066318"/>
            </a:xfrm>
            <a:custGeom>
              <a:avLst/>
              <a:gdLst>
                <a:gd name="connsiteX0" fmla="*/ 0 w 1066318"/>
                <a:gd name="connsiteY0" fmla="*/ 463848 h 927696"/>
                <a:gd name="connsiteX1" fmla="*/ 231924 w 1066318"/>
                <a:gd name="connsiteY1" fmla="*/ 0 h 927696"/>
                <a:gd name="connsiteX2" fmla="*/ 834394 w 1066318"/>
                <a:gd name="connsiteY2" fmla="*/ 0 h 927696"/>
                <a:gd name="connsiteX3" fmla="*/ 1066318 w 1066318"/>
                <a:gd name="connsiteY3" fmla="*/ 463848 h 927696"/>
                <a:gd name="connsiteX4" fmla="*/ 834394 w 1066318"/>
                <a:gd name="connsiteY4" fmla="*/ 927696 h 927696"/>
                <a:gd name="connsiteX5" fmla="*/ 231924 w 1066318"/>
                <a:gd name="connsiteY5" fmla="*/ 927696 h 927696"/>
                <a:gd name="connsiteX6" fmla="*/ 0 w 1066318"/>
                <a:gd name="connsiteY6" fmla="*/ 463848 h 927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318" h="927696">
                  <a:moveTo>
                    <a:pt x="533159" y="0"/>
                  </a:moveTo>
                  <a:lnTo>
                    <a:pt x="1066317" y="201774"/>
                  </a:lnTo>
                  <a:lnTo>
                    <a:pt x="1066317" y="725922"/>
                  </a:lnTo>
                  <a:lnTo>
                    <a:pt x="533159" y="927696"/>
                  </a:lnTo>
                  <a:lnTo>
                    <a:pt x="1" y="725922"/>
                  </a:lnTo>
                  <a:lnTo>
                    <a:pt x="1" y="201774"/>
                  </a:lnTo>
                  <a:lnTo>
                    <a:pt x="533159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78856" tIns="200458" rIns="178856" bIns="200458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200" kern="1200" dirty="0" smtClean="0"/>
                <a:t>Pädagogik</a:t>
              </a:r>
              <a:endParaRPr lang="de-DE" sz="1200" kern="1200" dirty="0"/>
            </a:p>
          </p:txBody>
        </p:sp>
        <p:sp>
          <p:nvSpPr>
            <p:cNvPr id="16" name="Rechteck 15"/>
            <p:cNvSpPr/>
            <p:nvPr/>
          </p:nvSpPr>
          <p:spPr>
            <a:xfrm>
              <a:off x="5247609" y="4158583"/>
              <a:ext cx="1190011" cy="63979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275361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e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s ist eine Zusammenarbeit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zwischen den verschiedenen Professionen notwendig</a:t>
            </a:r>
          </a:p>
          <a:p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e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ine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unspezifische sprachliche Förderung von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Regelschulpädagogen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ist für SuS mit Sprach- oder Sprechstörungen unzureichend</a:t>
            </a:r>
          </a:p>
          <a:p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e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videnzbasiertes,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sprachtherapeutisches Vorgehen sowie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spezifisch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akzentuierten Unterricht nötig</a:t>
            </a:r>
          </a:p>
          <a:p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v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or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allem im Rahmen von Inklusion ist eine Kooperation mit Sprachheilpädagogen, Sprachtherapeuten oder Logopäden unabdingbar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mtClean="0"/>
              <a:t>Interdisziplinäre Zusammenarbeit</a:t>
            </a:r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Sprachheilpädagogik als interdisziplinäre Wissenschaft </a:t>
            </a:r>
          </a:p>
        </p:txBody>
      </p:sp>
    </p:spTree>
    <p:extLst>
      <p:ext uri="{BB962C8B-B14F-4D97-AF65-F5344CB8AC3E}">
        <p14:creationId xmlns:p14="http://schemas.microsoft.com/office/powerpoint/2010/main" val="134713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d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er Sprachheilpädagogik kommen zahlreiche Aufgaben zu</a:t>
            </a:r>
          </a:p>
          <a:p>
            <a:pPr marL="0" indent="0">
              <a:buNone/>
            </a:pPr>
            <a:endParaRPr lang="de-DE" sz="2200" dirty="0" smtClean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b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ei Menschen aller Altersgruppen mit drohender oder bereits vorhandener Sprach-, Sprech-, Stimm-, Redefluss- und Schluckstörungen</a:t>
            </a:r>
          </a:p>
          <a:p>
            <a:endParaRPr lang="de-DE" sz="22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Handlungsfelder der Sprachheilpädagogik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Sprachheilpädagogik</a:t>
            </a:r>
            <a:endParaRPr lang="de-DE" dirty="0"/>
          </a:p>
        </p:txBody>
      </p:sp>
      <p:sp>
        <p:nvSpPr>
          <p:cNvPr id="7" name="Abgerundetes Rechteck 6"/>
          <p:cNvSpPr/>
          <p:nvPr/>
        </p:nvSpPr>
        <p:spPr bwMode="auto">
          <a:xfrm>
            <a:off x="251520" y="4293096"/>
            <a:ext cx="2088232" cy="504056"/>
          </a:xfrm>
          <a:prstGeom prst="roundRect">
            <a:avLst/>
          </a:prstGeom>
          <a:solidFill>
            <a:srgbClr val="538D3E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Arial" charset="0"/>
                <a:ea typeface="ＭＳ Ｐゴシック" pitchFamily="-12" charset="-128"/>
              </a:rPr>
              <a:t>Prävention</a:t>
            </a:r>
          </a:p>
        </p:txBody>
      </p:sp>
      <p:sp>
        <p:nvSpPr>
          <p:cNvPr id="13" name="Abgerundetes Rechteck 12"/>
          <p:cNvSpPr/>
          <p:nvPr/>
        </p:nvSpPr>
        <p:spPr bwMode="auto">
          <a:xfrm>
            <a:off x="2507300" y="5013176"/>
            <a:ext cx="2088232" cy="504056"/>
          </a:xfrm>
          <a:prstGeom prst="roundRect">
            <a:avLst/>
          </a:prstGeom>
          <a:solidFill>
            <a:srgbClr val="538D3E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Arial" charset="0"/>
                <a:ea typeface="ＭＳ Ｐゴシック" pitchFamily="-12" charset="-128"/>
              </a:rPr>
              <a:t>Erziehung</a:t>
            </a:r>
          </a:p>
        </p:txBody>
      </p:sp>
      <p:sp>
        <p:nvSpPr>
          <p:cNvPr id="14" name="Abgerundetes Rechteck 13"/>
          <p:cNvSpPr/>
          <p:nvPr/>
        </p:nvSpPr>
        <p:spPr bwMode="auto">
          <a:xfrm>
            <a:off x="4732555" y="5013176"/>
            <a:ext cx="2088232" cy="504056"/>
          </a:xfrm>
          <a:prstGeom prst="roundRect">
            <a:avLst/>
          </a:prstGeom>
          <a:solidFill>
            <a:srgbClr val="538D3E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Arial" charset="0"/>
                <a:ea typeface="ＭＳ Ｐゴシック" pitchFamily="-12" charset="-128"/>
              </a:rPr>
              <a:t>Bildung</a:t>
            </a:r>
          </a:p>
        </p:txBody>
      </p:sp>
      <p:sp>
        <p:nvSpPr>
          <p:cNvPr id="15" name="Abgerundetes Rechteck 14"/>
          <p:cNvSpPr/>
          <p:nvPr/>
        </p:nvSpPr>
        <p:spPr bwMode="auto">
          <a:xfrm>
            <a:off x="251520" y="5014226"/>
            <a:ext cx="2088232" cy="504056"/>
          </a:xfrm>
          <a:prstGeom prst="roundRect">
            <a:avLst/>
          </a:prstGeom>
          <a:solidFill>
            <a:srgbClr val="538D3E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Arial" charset="0"/>
                <a:ea typeface="ＭＳ Ｐゴシック" pitchFamily="-12" charset="-128"/>
              </a:rPr>
              <a:t>Unterricht</a:t>
            </a:r>
          </a:p>
        </p:txBody>
      </p:sp>
      <p:sp>
        <p:nvSpPr>
          <p:cNvPr id="16" name="Abgerundetes Rechteck 15"/>
          <p:cNvSpPr/>
          <p:nvPr/>
        </p:nvSpPr>
        <p:spPr bwMode="auto">
          <a:xfrm>
            <a:off x="6957811" y="5014763"/>
            <a:ext cx="2088232" cy="504056"/>
          </a:xfrm>
          <a:prstGeom prst="roundRect">
            <a:avLst/>
          </a:prstGeom>
          <a:solidFill>
            <a:srgbClr val="538D3E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2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Arial" charset="0"/>
                <a:ea typeface="ＭＳ Ｐゴシック" pitchFamily="-12" charset="-128"/>
              </a:rPr>
              <a:t>Rehabilitation</a:t>
            </a:r>
          </a:p>
        </p:txBody>
      </p:sp>
      <p:sp>
        <p:nvSpPr>
          <p:cNvPr id="17" name="Abgerundetes Rechteck 16"/>
          <p:cNvSpPr/>
          <p:nvPr/>
        </p:nvSpPr>
        <p:spPr bwMode="auto">
          <a:xfrm>
            <a:off x="6957811" y="4293096"/>
            <a:ext cx="2088232" cy="504056"/>
          </a:xfrm>
          <a:prstGeom prst="roundRect">
            <a:avLst/>
          </a:prstGeom>
          <a:solidFill>
            <a:srgbClr val="538D3E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Arial" charset="0"/>
                <a:ea typeface="ＭＳ Ｐゴシック" pitchFamily="-12" charset="-128"/>
              </a:rPr>
              <a:t>Therapie</a:t>
            </a:r>
          </a:p>
        </p:txBody>
      </p:sp>
      <p:sp>
        <p:nvSpPr>
          <p:cNvPr id="18" name="Abgerundetes Rechteck 17"/>
          <p:cNvSpPr/>
          <p:nvPr/>
        </p:nvSpPr>
        <p:spPr bwMode="auto">
          <a:xfrm>
            <a:off x="4778768" y="4293096"/>
            <a:ext cx="2088232" cy="504056"/>
          </a:xfrm>
          <a:prstGeom prst="roundRect">
            <a:avLst/>
          </a:prstGeom>
          <a:solidFill>
            <a:srgbClr val="538D3E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Arial" charset="0"/>
                <a:ea typeface="ＭＳ Ｐゴシック" pitchFamily="-12" charset="-128"/>
              </a:rPr>
              <a:t>Beratung</a:t>
            </a:r>
          </a:p>
        </p:txBody>
      </p:sp>
      <p:sp>
        <p:nvSpPr>
          <p:cNvPr id="19" name="Abgerundetes Rechteck 18"/>
          <p:cNvSpPr/>
          <p:nvPr/>
        </p:nvSpPr>
        <p:spPr bwMode="auto">
          <a:xfrm>
            <a:off x="2532398" y="4293096"/>
            <a:ext cx="2088232" cy="504056"/>
          </a:xfrm>
          <a:prstGeom prst="roundRect">
            <a:avLst/>
          </a:prstGeom>
          <a:solidFill>
            <a:srgbClr val="538D3E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Arial" charset="0"/>
                <a:ea typeface="ＭＳ Ｐゴシック" pitchFamily="-12" charset="-128"/>
              </a:rPr>
              <a:t>Diagnostik</a:t>
            </a:r>
          </a:p>
        </p:txBody>
      </p:sp>
    </p:spTree>
    <p:extLst>
      <p:ext uri="{BB962C8B-B14F-4D97-AF65-F5344CB8AC3E}">
        <p14:creationId xmlns:p14="http://schemas.microsoft.com/office/powerpoint/2010/main" val="37221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Störungen des Sprechens und der Sprache sind vielseitig und komplex und gehören zu den häufigsten Entwicklungsstörungen bei Kindern und Jugendlichen</a:t>
            </a:r>
          </a:p>
          <a:p>
            <a:r>
              <a:rPr lang="de-DE" sz="2200" dirty="0" err="1" smtClean="0">
                <a:solidFill>
                  <a:schemeClr val="tx1">
                    <a:lumMod val="75000"/>
                  </a:schemeClr>
                </a:solidFill>
              </a:rPr>
              <a:t>Auftretenshäufigkeit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 von SSES: 6-8% (</a:t>
            </a:r>
            <a:r>
              <a:rPr lang="de-DE" sz="2200" dirty="0" err="1" smtClean="0">
                <a:solidFill>
                  <a:schemeClr val="tx1">
                    <a:lumMod val="75000"/>
                  </a:schemeClr>
                </a:solidFill>
              </a:rPr>
              <a:t>Tomblin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 et al. 1997)</a:t>
            </a:r>
          </a:p>
          <a:p>
            <a:pPr marL="0" indent="0">
              <a:spcAft>
                <a:spcPts val="0"/>
              </a:spcAft>
              <a:buNone/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     eine der häufigsten sprachlichen Störungen bei Kindern  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         und Jugendlichen</a:t>
            </a:r>
          </a:p>
          <a:p>
            <a:pPr>
              <a:spcAft>
                <a:spcPts val="600"/>
              </a:spcAft>
            </a:pP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Umgang mit SSES als Hauptaufgabe im schulischen Bereich der Sprachheilpädagogik</a:t>
            </a:r>
          </a:p>
          <a:p>
            <a:r>
              <a:rPr lang="de-DE" sz="2200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g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enaue Kenntnis des Störungsbildes für Lehrkräfte aller Schularten unabdingbar</a:t>
            </a:r>
            <a:endParaRPr lang="de-DE" sz="2200" dirty="0" smtClean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Die Spezifische Sprachentwicklungsstörung (SSES)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Das Störungsbild der Spezifischen Sprachentwicklungsstörung</a:t>
            </a:r>
          </a:p>
        </p:txBody>
      </p:sp>
    </p:spTree>
    <p:extLst>
      <p:ext uri="{BB962C8B-B14F-4D97-AF65-F5344CB8AC3E}">
        <p14:creationId xmlns:p14="http://schemas.microsoft.com/office/powerpoint/2010/main" val="420277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r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ein sprachliche Störung, welcher keine weiteren verursachenden Entwicklungsstörungen oder Erkrankungen zugrunde liegen</a:t>
            </a:r>
          </a:p>
          <a:p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Problematiken im Lern- und Verhaltensbereich als Folge möglich, jedoch keine Ursache der Störung</a:t>
            </a:r>
          </a:p>
          <a:p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Beeinträchtigungen können auf den verschiedenen sprachlichen Ebenen vorkommen</a:t>
            </a:r>
          </a:p>
          <a:p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Beeinträchtigung in Sprachproduktion und/oder Sprachverständnis</a:t>
            </a:r>
          </a:p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Definition und Symptomatik der SSES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Das Störungsbild der Spezifischen Sprachentwicklungsstörung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252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ieren 17"/>
          <p:cNvGrpSpPr/>
          <p:nvPr/>
        </p:nvGrpSpPr>
        <p:grpSpPr>
          <a:xfrm>
            <a:off x="2140732" y="2106426"/>
            <a:ext cx="4862535" cy="4329664"/>
            <a:chOff x="3071029" y="2134367"/>
            <a:chExt cx="3541690" cy="3168207"/>
          </a:xfrm>
        </p:grpSpPr>
        <p:sp>
          <p:nvSpPr>
            <p:cNvPr id="19" name="Freihandform 18"/>
            <p:cNvSpPr/>
            <p:nvPr/>
          </p:nvSpPr>
          <p:spPr>
            <a:xfrm>
              <a:off x="4251593" y="2134367"/>
              <a:ext cx="1180563" cy="1180563"/>
            </a:xfrm>
            <a:custGeom>
              <a:avLst/>
              <a:gdLst>
                <a:gd name="connsiteX0" fmla="*/ 0 w 1180563"/>
                <a:gd name="connsiteY0" fmla="*/ 590282 h 1180563"/>
                <a:gd name="connsiteX1" fmla="*/ 590282 w 1180563"/>
                <a:gd name="connsiteY1" fmla="*/ 0 h 1180563"/>
                <a:gd name="connsiteX2" fmla="*/ 1180564 w 1180563"/>
                <a:gd name="connsiteY2" fmla="*/ 590282 h 1180563"/>
                <a:gd name="connsiteX3" fmla="*/ 590282 w 1180563"/>
                <a:gd name="connsiteY3" fmla="*/ 1180564 h 1180563"/>
                <a:gd name="connsiteX4" fmla="*/ 0 w 1180563"/>
                <a:gd name="connsiteY4" fmla="*/ 590282 h 1180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0563" h="1180563">
                  <a:moveTo>
                    <a:pt x="0" y="590282"/>
                  </a:moveTo>
                  <a:cubicBezTo>
                    <a:pt x="0" y="264278"/>
                    <a:pt x="264278" y="0"/>
                    <a:pt x="590282" y="0"/>
                  </a:cubicBezTo>
                  <a:cubicBezTo>
                    <a:pt x="916286" y="0"/>
                    <a:pt x="1180564" y="264278"/>
                    <a:pt x="1180564" y="590282"/>
                  </a:cubicBezTo>
                  <a:cubicBezTo>
                    <a:pt x="1180564" y="916286"/>
                    <a:pt x="916286" y="1180564"/>
                    <a:pt x="590282" y="1180564"/>
                  </a:cubicBezTo>
                  <a:cubicBezTo>
                    <a:pt x="264278" y="1180564"/>
                    <a:pt x="0" y="916286"/>
                    <a:pt x="0" y="590282"/>
                  </a:cubicBezTo>
                  <a:close/>
                </a:path>
              </a:pathLst>
            </a:cu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779" tIns="181779" rIns="181779" bIns="181779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400" dirty="0">
                  <a:ln w="0"/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WORTSCHATZ</a:t>
              </a:r>
            </a:p>
          </p:txBody>
        </p:sp>
        <p:sp>
          <p:nvSpPr>
            <p:cNvPr id="21" name="Freihandform 20"/>
            <p:cNvSpPr/>
            <p:nvPr/>
          </p:nvSpPr>
          <p:spPr>
            <a:xfrm>
              <a:off x="5432156" y="2483327"/>
              <a:ext cx="1180563" cy="1180563"/>
            </a:xfrm>
            <a:custGeom>
              <a:avLst/>
              <a:gdLst>
                <a:gd name="connsiteX0" fmla="*/ 0 w 1180563"/>
                <a:gd name="connsiteY0" fmla="*/ 590282 h 1180563"/>
                <a:gd name="connsiteX1" fmla="*/ 590282 w 1180563"/>
                <a:gd name="connsiteY1" fmla="*/ 0 h 1180563"/>
                <a:gd name="connsiteX2" fmla="*/ 1180564 w 1180563"/>
                <a:gd name="connsiteY2" fmla="*/ 590282 h 1180563"/>
                <a:gd name="connsiteX3" fmla="*/ 590282 w 1180563"/>
                <a:gd name="connsiteY3" fmla="*/ 1180564 h 1180563"/>
                <a:gd name="connsiteX4" fmla="*/ 0 w 1180563"/>
                <a:gd name="connsiteY4" fmla="*/ 590282 h 1180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0563" h="1180563">
                  <a:moveTo>
                    <a:pt x="0" y="590282"/>
                  </a:moveTo>
                  <a:cubicBezTo>
                    <a:pt x="0" y="264278"/>
                    <a:pt x="264278" y="0"/>
                    <a:pt x="590282" y="0"/>
                  </a:cubicBezTo>
                  <a:cubicBezTo>
                    <a:pt x="916286" y="0"/>
                    <a:pt x="1180564" y="264278"/>
                    <a:pt x="1180564" y="590282"/>
                  </a:cubicBezTo>
                  <a:cubicBezTo>
                    <a:pt x="1180564" y="916286"/>
                    <a:pt x="916286" y="1180564"/>
                    <a:pt x="590282" y="1180564"/>
                  </a:cubicBezTo>
                  <a:cubicBezTo>
                    <a:pt x="264278" y="1180564"/>
                    <a:pt x="0" y="916286"/>
                    <a:pt x="0" y="590282"/>
                  </a:cubicBezTo>
                  <a:close/>
                </a:path>
              </a:pathLst>
            </a:cu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779" tIns="181779" rIns="181779" bIns="181779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400" dirty="0" smtClean="0">
                  <a:ln w="0"/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GRAMMATIK</a:t>
              </a:r>
              <a:endParaRPr lang="de-DE" sz="14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Freihandform 22"/>
            <p:cNvSpPr/>
            <p:nvPr/>
          </p:nvSpPr>
          <p:spPr>
            <a:xfrm>
              <a:off x="5432156" y="3686366"/>
              <a:ext cx="1180563" cy="1180563"/>
            </a:xfrm>
            <a:custGeom>
              <a:avLst/>
              <a:gdLst>
                <a:gd name="connsiteX0" fmla="*/ 0 w 1180563"/>
                <a:gd name="connsiteY0" fmla="*/ 590282 h 1180563"/>
                <a:gd name="connsiteX1" fmla="*/ 590282 w 1180563"/>
                <a:gd name="connsiteY1" fmla="*/ 0 h 1180563"/>
                <a:gd name="connsiteX2" fmla="*/ 1180564 w 1180563"/>
                <a:gd name="connsiteY2" fmla="*/ 590282 h 1180563"/>
                <a:gd name="connsiteX3" fmla="*/ 590282 w 1180563"/>
                <a:gd name="connsiteY3" fmla="*/ 1180564 h 1180563"/>
                <a:gd name="connsiteX4" fmla="*/ 0 w 1180563"/>
                <a:gd name="connsiteY4" fmla="*/ 590282 h 1180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0563" h="1180563">
                  <a:moveTo>
                    <a:pt x="0" y="590282"/>
                  </a:moveTo>
                  <a:cubicBezTo>
                    <a:pt x="0" y="264278"/>
                    <a:pt x="264278" y="0"/>
                    <a:pt x="590282" y="0"/>
                  </a:cubicBezTo>
                  <a:cubicBezTo>
                    <a:pt x="916286" y="0"/>
                    <a:pt x="1180564" y="264278"/>
                    <a:pt x="1180564" y="590282"/>
                  </a:cubicBezTo>
                  <a:cubicBezTo>
                    <a:pt x="1180564" y="916286"/>
                    <a:pt x="916286" y="1180564"/>
                    <a:pt x="590282" y="1180564"/>
                  </a:cubicBezTo>
                  <a:cubicBezTo>
                    <a:pt x="264278" y="1180564"/>
                    <a:pt x="0" y="916286"/>
                    <a:pt x="0" y="590282"/>
                  </a:cubicBezTo>
                  <a:close/>
                </a:path>
              </a:pathLst>
            </a:cu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779" tIns="181779" rIns="181779" bIns="181779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400" kern="1200" dirty="0" smtClean="0">
                  <a:ln w="0"/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PRAGMATIK</a:t>
              </a:r>
              <a:endParaRPr lang="de-DE" sz="1400" kern="1200" dirty="0">
                <a:ln w="0"/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Freihandform 24"/>
            <p:cNvSpPr/>
            <p:nvPr/>
          </p:nvSpPr>
          <p:spPr>
            <a:xfrm>
              <a:off x="4282554" y="4122011"/>
              <a:ext cx="1180563" cy="1180563"/>
            </a:xfrm>
            <a:custGeom>
              <a:avLst/>
              <a:gdLst>
                <a:gd name="connsiteX0" fmla="*/ 0 w 1180563"/>
                <a:gd name="connsiteY0" fmla="*/ 590282 h 1180563"/>
                <a:gd name="connsiteX1" fmla="*/ 590282 w 1180563"/>
                <a:gd name="connsiteY1" fmla="*/ 0 h 1180563"/>
                <a:gd name="connsiteX2" fmla="*/ 1180564 w 1180563"/>
                <a:gd name="connsiteY2" fmla="*/ 590282 h 1180563"/>
                <a:gd name="connsiteX3" fmla="*/ 590282 w 1180563"/>
                <a:gd name="connsiteY3" fmla="*/ 1180564 h 1180563"/>
                <a:gd name="connsiteX4" fmla="*/ 0 w 1180563"/>
                <a:gd name="connsiteY4" fmla="*/ 590282 h 1180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0563" h="1180563">
                  <a:moveTo>
                    <a:pt x="0" y="590282"/>
                  </a:moveTo>
                  <a:cubicBezTo>
                    <a:pt x="0" y="264278"/>
                    <a:pt x="264278" y="0"/>
                    <a:pt x="590282" y="0"/>
                  </a:cubicBezTo>
                  <a:cubicBezTo>
                    <a:pt x="916286" y="0"/>
                    <a:pt x="1180564" y="264278"/>
                    <a:pt x="1180564" y="590282"/>
                  </a:cubicBezTo>
                  <a:cubicBezTo>
                    <a:pt x="1180564" y="916286"/>
                    <a:pt x="916286" y="1180564"/>
                    <a:pt x="590282" y="1180564"/>
                  </a:cubicBezTo>
                  <a:cubicBezTo>
                    <a:pt x="264278" y="1180564"/>
                    <a:pt x="0" y="916286"/>
                    <a:pt x="0" y="590282"/>
                  </a:cubicBezTo>
                  <a:close/>
                </a:path>
              </a:pathLst>
            </a:cu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779" tIns="181779" rIns="181779" bIns="181779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350" dirty="0">
                  <a:ln w="0"/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SPRACH-VERSTÄNDNIS</a:t>
              </a:r>
            </a:p>
          </p:txBody>
        </p:sp>
        <p:sp>
          <p:nvSpPr>
            <p:cNvPr id="27" name="Freihandform 26"/>
            <p:cNvSpPr/>
            <p:nvPr/>
          </p:nvSpPr>
          <p:spPr>
            <a:xfrm>
              <a:off x="3132951" y="3686366"/>
              <a:ext cx="1180563" cy="1180563"/>
            </a:xfrm>
            <a:custGeom>
              <a:avLst/>
              <a:gdLst>
                <a:gd name="connsiteX0" fmla="*/ 0 w 1180563"/>
                <a:gd name="connsiteY0" fmla="*/ 590282 h 1180563"/>
                <a:gd name="connsiteX1" fmla="*/ 590282 w 1180563"/>
                <a:gd name="connsiteY1" fmla="*/ 0 h 1180563"/>
                <a:gd name="connsiteX2" fmla="*/ 1180564 w 1180563"/>
                <a:gd name="connsiteY2" fmla="*/ 590282 h 1180563"/>
                <a:gd name="connsiteX3" fmla="*/ 590282 w 1180563"/>
                <a:gd name="connsiteY3" fmla="*/ 1180564 h 1180563"/>
                <a:gd name="connsiteX4" fmla="*/ 0 w 1180563"/>
                <a:gd name="connsiteY4" fmla="*/ 590282 h 1180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0563" h="1180563">
                  <a:moveTo>
                    <a:pt x="0" y="590282"/>
                  </a:moveTo>
                  <a:cubicBezTo>
                    <a:pt x="0" y="264278"/>
                    <a:pt x="264278" y="0"/>
                    <a:pt x="590282" y="0"/>
                  </a:cubicBezTo>
                  <a:cubicBezTo>
                    <a:pt x="916286" y="0"/>
                    <a:pt x="1180564" y="264278"/>
                    <a:pt x="1180564" y="590282"/>
                  </a:cubicBezTo>
                  <a:cubicBezTo>
                    <a:pt x="1180564" y="916286"/>
                    <a:pt x="916286" y="1180564"/>
                    <a:pt x="590282" y="1180564"/>
                  </a:cubicBezTo>
                  <a:cubicBezTo>
                    <a:pt x="264278" y="1180564"/>
                    <a:pt x="0" y="916286"/>
                    <a:pt x="0" y="590282"/>
                  </a:cubicBezTo>
                  <a:close/>
                </a:path>
              </a:pathLst>
            </a:cu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779" tIns="181779" rIns="181779" bIns="181779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400" dirty="0" smtClean="0">
                  <a:ln w="0"/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SCHRIFT-SPRACHE</a:t>
              </a:r>
              <a:endParaRPr lang="de-DE" sz="1400" dirty="0">
                <a:ln w="0"/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" name="Freihandform 28"/>
            <p:cNvSpPr/>
            <p:nvPr/>
          </p:nvSpPr>
          <p:spPr>
            <a:xfrm>
              <a:off x="3071029" y="2483327"/>
              <a:ext cx="1180563" cy="1180563"/>
            </a:xfrm>
            <a:custGeom>
              <a:avLst/>
              <a:gdLst>
                <a:gd name="connsiteX0" fmla="*/ 0 w 1180563"/>
                <a:gd name="connsiteY0" fmla="*/ 590282 h 1180563"/>
                <a:gd name="connsiteX1" fmla="*/ 590282 w 1180563"/>
                <a:gd name="connsiteY1" fmla="*/ 0 h 1180563"/>
                <a:gd name="connsiteX2" fmla="*/ 1180564 w 1180563"/>
                <a:gd name="connsiteY2" fmla="*/ 590282 h 1180563"/>
                <a:gd name="connsiteX3" fmla="*/ 590282 w 1180563"/>
                <a:gd name="connsiteY3" fmla="*/ 1180564 h 1180563"/>
                <a:gd name="connsiteX4" fmla="*/ 0 w 1180563"/>
                <a:gd name="connsiteY4" fmla="*/ 590282 h 1180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0563" h="1180563">
                  <a:moveTo>
                    <a:pt x="0" y="590282"/>
                  </a:moveTo>
                  <a:cubicBezTo>
                    <a:pt x="0" y="264278"/>
                    <a:pt x="264278" y="0"/>
                    <a:pt x="590282" y="0"/>
                  </a:cubicBezTo>
                  <a:cubicBezTo>
                    <a:pt x="916286" y="0"/>
                    <a:pt x="1180564" y="264278"/>
                    <a:pt x="1180564" y="590282"/>
                  </a:cubicBezTo>
                  <a:cubicBezTo>
                    <a:pt x="1180564" y="916286"/>
                    <a:pt x="916286" y="1180564"/>
                    <a:pt x="590282" y="1180564"/>
                  </a:cubicBezTo>
                  <a:cubicBezTo>
                    <a:pt x="264278" y="1180564"/>
                    <a:pt x="0" y="916286"/>
                    <a:pt x="0" y="590282"/>
                  </a:cubicBezTo>
                  <a:close/>
                </a:path>
              </a:pathLst>
            </a:cu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779" tIns="181779" rIns="181779" bIns="181779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400" dirty="0" smtClean="0">
                  <a:ln w="0"/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AUSSPRACHE</a:t>
              </a:r>
              <a:endParaRPr lang="de-DE" sz="700" kern="1200" dirty="0"/>
            </a:p>
          </p:txBody>
        </p:sp>
      </p:grp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Symptomatik auf den unterschiedlichen</a:t>
            </a:r>
            <a:r>
              <a:rPr lang="de-DE" dirty="0"/>
              <a:t> Sprachebenen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Symptomatik auf den unterschiedlichen Sprachebenen</a:t>
            </a:r>
          </a:p>
        </p:txBody>
      </p:sp>
    </p:spTree>
    <p:extLst>
      <p:ext uri="{BB962C8B-B14F-4D97-AF65-F5344CB8AC3E}">
        <p14:creationId xmlns:p14="http://schemas.microsoft.com/office/powerpoint/2010/main" val="362178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Sammelbegriff für Kinder, deren Aussprache nicht dem altersangemessenen sprachlichen Entwicklungsstand entspricht</a:t>
            </a:r>
          </a:p>
          <a:p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Fehlbildungen, Ersetzungen oder Auslassung von Lauten/Silben</a:t>
            </a:r>
          </a:p>
          <a:p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m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ögliche Folge: erhebliche Beeinträchtigung in der Verständlichkeit</a:t>
            </a:r>
          </a:p>
          <a:p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Auffälligkeiten meist auch für Laien unmittelbar erkennbar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Aussprachestörung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Symptomatik der SSES auf den verschiedenen Sprachebenen: Aussprache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574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539552" y="1244232"/>
            <a:ext cx="8064896" cy="566880"/>
          </a:xfrm>
        </p:spPr>
        <p:txBody>
          <a:bodyPr/>
          <a:lstStyle/>
          <a:p>
            <a:pPr algn="ctr"/>
            <a:r>
              <a:rPr lang="de-DE" dirty="0" smtClean="0"/>
              <a:t>Beispiele für Aussprachestörungen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Symptomatik der </a:t>
            </a:r>
            <a:r>
              <a:rPr lang="de-DE" dirty="0" smtClean="0"/>
              <a:t>SSES auf den verschiedenen Sprachebenen: </a:t>
            </a:r>
            <a:r>
              <a:rPr lang="de-DE" dirty="0"/>
              <a:t>Aussprache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179512" y="1811112"/>
            <a:ext cx="8784976" cy="4354192"/>
          </a:xfrm>
        </p:spPr>
        <p:txBody>
          <a:bodyPr/>
          <a:lstStyle/>
          <a:p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am häufigsten kommt die fehlerhafte Bildung des s-Lautes vor</a:t>
            </a:r>
          </a:p>
          <a:p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Auslassung einer unbetonten Silbe: </a:t>
            </a:r>
            <a:endParaRPr lang="de-DE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 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„</a:t>
            </a:r>
            <a:r>
              <a:rPr lang="de-DE" dirty="0" err="1">
                <a:solidFill>
                  <a:schemeClr val="tx1">
                    <a:lumMod val="75000"/>
                  </a:schemeClr>
                </a:solidFill>
              </a:rPr>
              <a:t>Nane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“ statt „Banane“</a:t>
            </a:r>
          </a:p>
          <a:p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Auslassung eines Konsonanten bei Konsonantenhäufungen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 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„</a:t>
            </a:r>
            <a:r>
              <a:rPr lang="de-DE" dirty="0" err="1">
                <a:solidFill>
                  <a:schemeClr val="tx1">
                    <a:lumMod val="75000"/>
                  </a:schemeClr>
                </a:solidFill>
              </a:rPr>
              <a:t>Bume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“ statt „Blume“</a:t>
            </a:r>
          </a:p>
          <a:p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Angleichung eines Lautes an einen anderen Laut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  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„Babel“ statt „Gabel“</a:t>
            </a:r>
          </a:p>
          <a:p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Lautersetzung:</a:t>
            </a:r>
          </a:p>
          <a:p>
            <a:pPr marL="0" indent="0">
              <a:buNone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  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„Tanne“ statt „Kanne“</a:t>
            </a:r>
          </a:p>
          <a:p>
            <a:pPr marL="0" indent="0" fontAlgn="t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6410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f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rühe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Teilsymptomatik einer SSES</a:t>
            </a:r>
          </a:p>
          <a:p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a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ndauernde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Schwierigkeiten: </a:t>
            </a:r>
          </a:p>
          <a:p>
            <a:pPr marL="0" indent="0">
              <a:buNone/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     −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eigene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Äußerungsintentionen mittels                 </a:t>
            </a:r>
          </a:p>
          <a:p>
            <a:pPr marL="0" indent="0">
              <a:buNone/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        altersangemessenen Wortschatz zu verdeutlichen</a:t>
            </a:r>
          </a:p>
          <a:p>
            <a:pPr marL="0" indent="0">
              <a:buNone/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     − Äußerungen anderer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nachvollziehen</a:t>
            </a:r>
            <a:endParaRPr lang="de-DE" dirty="0" smtClean="0"/>
          </a:p>
          <a:p>
            <a:pPr marL="0" indent="0">
              <a:buNone/>
            </a:pPr>
            <a:endParaRPr lang="de-DE" dirty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Semantisch-lexikalische Störung </a:t>
            </a:r>
            <a:r>
              <a:rPr lang="de-DE" sz="1600" dirty="0" smtClean="0"/>
              <a:t>(= Beeinträchtigter Wortschatz)</a:t>
            </a:r>
            <a:endParaRPr lang="de-DE" sz="16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Symptomatik der SSES auf den verschiedenen Sprachebenen: </a:t>
            </a:r>
            <a:r>
              <a:rPr lang="de-DE" dirty="0" smtClean="0"/>
              <a:t>Wortschatz</a:t>
            </a:r>
            <a:endParaRPr lang="de-DE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037890"/>
              </p:ext>
            </p:extLst>
          </p:nvPr>
        </p:nvGraphicFramePr>
        <p:xfrm>
          <a:off x="528101" y="4581128"/>
          <a:ext cx="8352927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5707"/>
                <a:gridCol w="2808312"/>
                <a:gridCol w="3228908"/>
              </a:tblGrid>
              <a:tr h="370840">
                <a:tc>
                  <a:txBody>
                    <a:bodyPr/>
                    <a:lstStyle/>
                    <a:p>
                      <a:endParaRPr lang="de-DE" sz="2400" b="0" dirty="0" smtClean="0">
                        <a:solidFill>
                          <a:schemeClr val="tx1">
                            <a:lumMod val="75000"/>
                          </a:schemeClr>
                        </a:solidFill>
                        <a:latin typeface="LMU CompatilFact" pitchFamily="2" charset="0"/>
                        <a:ea typeface="+mn-ea"/>
                        <a:cs typeface="LMU CompatilFact" pitchFamily="2" charset="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b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Probleme bei</a:t>
                      </a:r>
                      <a:endParaRPr lang="de-DE" sz="2400" b="0" dirty="0">
                        <a:solidFill>
                          <a:schemeClr val="tx1">
                            <a:lumMod val="75000"/>
                          </a:schemeClr>
                        </a:solidFill>
                        <a:latin typeface="LMU CompatilFact" pitchFamily="2" charset="0"/>
                        <a:ea typeface="+mn-ea"/>
                        <a:cs typeface="LMU CompatilFact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b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dem ERWERB</a:t>
                      </a:r>
                    </a:p>
                    <a:p>
                      <a:pPr algn="ctr"/>
                      <a:r>
                        <a:rPr lang="de-DE" sz="2400" b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der SPEICHERUNG</a:t>
                      </a:r>
                    </a:p>
                    <a:p>
                      <a:pPr algn="ctr"/>
                      <a:r>
                        <a:rPr lang="de-DE" sz="2400" b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dem ABRUF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400" b="0" dirty="0" smtClean="0">
                        <a:solidFill>
                          <a:schemeClr val="tx1">
                            <a:lumMod val="75000"/>
                          </a:schemeClr>
                        </a:solidFill>
                        <a:latin typeface="LMU CompatilFact" pitchFamily="2" charset="0"/>
                        <a:ea typeface="+mn-ea"/>
                        <a:cs typeface="LMU CompatilFact" pitchFamily="2" charset="0"/>
                      </a:endParaRPr>
                    </a:p>
                    <a:p>
                      <a:r>
                        <a:rPr lang="de-DE" sz="2400" b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von Wörtern möglich</a:t>
                      </a:r>
                      <a:endParaRPr lang="de-DE" sz="2400" b="0" dirty="0">
                        <a:solidFill>
                          <a:schemeClr val="tx1">
                            <a:lumMod val="75000"/>
                          </a:schemeClr>
                        </a:solidFill>
                        <a:latin typeface="LMU CompatilFact" pitchFamily="2" charset="0"/>
                        <a:ea typeface="+mn-ea"/>
                        <a:cs typeface="LMU CompatilFact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827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539552" y="1265974"/>
            <a:ext cx="8064896" cy="566880"/>
          </a:xfrm>
        </p:spPr>
        <p:txBody>
          <a:bodyPr/>
          <a:lstStyle/>
          <a:p>
            <a:pPr algn="ctr"/>
            <a:r>
              <a:rPr lang="de-DE" dirty="0" smtClean="0"/>
              <a:t>Formen semantisch-lexikalischer Störungen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Symptomatik der SSES auf den verschiedenen Sprachebenen: Wortschatz</a:t>
            </a:r>
          </a:p>
        </p:txBody>
      </p:sp>
      <p:sp>
        <p:nvSpPr>
          <p:cNvPr id="6" name="Ellipse 5"/>
          <p:cNvSpPr/>
          <p:nvPr/>
        </p:nvSpPr>
        <p:spPr bwMode="auto">
          <a:xfrm>
            <a:off x="525104" y="2078398"/>
            <a:ext cx="3024336" cy="936104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Arial" charset="0"/>
                <a:ea typeface="ＭＳ Ｐゴシック" pitchFamily="-12" charset="-128"/>
              </a:rPr>
              <a:t>Quantitatives Defizit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0"/>
          </p:nvPr>
        </p:nvSpPr>
        <p:spPr bwMode="auto">
          <a:xfrm>
            <a:off x="4704565" y="2027502"/>
            <a:ext cx="3024336" cy="93011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Arial" charset="0"/>
                <a:ea typeface="ＭＳ Ｐゴシック" pitchFamily="-12" charset="-128"/>
              </a:rPr>
              <a:t>Qualitatives Defizit</a:t>
            </a:r>
          </a:p>
        </p:txBody>
      </p:sp>
      <p:graphicFrame>
        <p:nvGraphicFramePr>
          <p:cNvPr id="11" name="Tabel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079301"/>
              </p:ext>
            </p:extLst>
          </p:nvPr>
        </p:nvGraphicFramePr>
        <p:xfrm>
          <a:off x="179512" y="3239968"/>
          <a:ext cx="8856984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  <a:gridCol w="4752528"/>
              </a:tblGrid>
              <a:tr h="2304256"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400" b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Wortschatzarmut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sz="2400" b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zu geringe Anzahl an Wörtern für das entsprechende Alter im mentalen Lexikon gespeichert</a:t>
                      </a:r>
                      <a:endParaRPr lang="de-DE" sz="2400" b="0" dirty="0">
                        <a:solidFill>
                          <a:schemeClr val="tx1">
                            <a:lumMod val="75000"/>
                          </a:schemeClr>
                        </a:solidFill>
                        <a:latin typeface="LMU CompatilFact" pitchFamily="2" charset="0"/>
                        <a:ea typeface="+mn-ea"/>
                        <a:cs typeface="LMU CompatilFact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400" b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ausreichend großer Wortschatz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400" b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gespeicherten Einträge sind von unzureichender Qualität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sz="2400" b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zeigt sich auf verschiedene Art und Weise</a:t>
                      </a:r>
                      <a:endParaRPr lang="de-DE" sz="2400" b="0" dirty="0">
                        <a:solidFill>
                          <a:schemeClr val="tx1">
                            <a:lumMod val="75000"/>
                          </a:schemeClr>
                        </a:solidFill>
                        <a:latin typeface="LMU CompatilFact" pitchFamily="2" charset="0"/>
                        <a:ea typeface="+mn-ea"/>
                        <a:cs typeface="LMU CompatilFact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301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Symptomatik der SSES auf den verschiedenen Sprachebenen: Wortschatz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0"/>
          </p:nvPr>
        </p:nvSpPr>
        <p:spPr bwMode="auto">
          <a:xfrm>
            <a:off x="2771800" y="1380696"/>
            <a:ext cx="3024336" cy="93011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Arial" charset="0"/>
                <a:ea typeface="ＭＳ Ｐゴシック" pitchFamily="-12" charset="-128"/>
              </a:rPr>
              <a:t>Qualitatives Defizit</a:t>
            </a:r>
          </a:p>
        </p:txBody>
      </p:sp>
      <p:graphicFrame>
        <p:nvGraphicFramePr>
          <p:cNvPr id="11" name="Tabel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81096"/>
              </p:ext>
            </p:extLst>
          </p:nvPr>
        </p:nvGraphicFramePr>
        <p:xfrm>
          <a:off x="215008" y="2676875"/>
          <a:ext cx="8928992" cy="376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8992"/>
              </a:tblGrid>
              <a:tr h="3101930"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de-DE" sz="2400" b="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Zeigt sich auf verschiedene Art und Weise: z. B.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de-DE" sz="2400" b="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Verwendung von Oberbegriffen („Haus“ statt „Schule“), Unterbegriffen („Amsel“ statt „Vogel“), nebengeordneten Wörtern („Baum“ statt „Strauch“)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de-DE" sz="2400" b="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Umschreibung des Aussehens („das rote Ding“) oder der Funktion von Begriffen („das Ding zum Geschirr waschen“)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de-DE" sz="2400" b="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Auslassen/</a:t>
                      </a:r>
                      <a:r>
                        <a:rPr lang="de-DE" sz="2400" b="0" kern="1200" baseline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 </a:t>
                      </a:r>
                      <a:r>
                        <a:rPr lang="de-DE" sz="2400" b="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Vertauschen/</a:t>
                      </a:r>
                      <a:r>
                        <a:rPr lang="de-DE" sz="2400" b="0" kern="1200" baseline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 </a:t>
                      </a:r>
                      <a:r>
                        <a:rPr lang="de-DE" sz="2400" b="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Hinzufügen von Lauten und Silben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de-DE" sz="2400" b="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Umformulierungen, Wortneuschöpfungen, Verzögerungen in der Benennung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825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de-DE" kern="1200" dirty="0">
                <a:solidFill>
                  <a:schemeClr val="tx1">
                    <a:lumMod val="75000"/>
                  </a:schemeClr>
                </a:solidFill>
              </a:rPr>
              <a:t>Probleme beim Erwerb der morphologischen und syntaktischen </a:t>
            </a:r>
            <a:r>
              <a:rPr lang="de-DE" kern="1200" dirty="0" smtClean="0">
                <a:solidFill>
                  <a:schemeClr val="tx1">
                    <a:lumMod val="75000"/>
                  </a:schemeClr>
                </a:solidFill>
              </a:rPr>
              <a:t>Regeln</a:t>
            </a:r>
            <a:endParaRPr lang="de-DE" kern="1200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de-DE" kern="1200" dirty="0">
                <a:solidFill>
                  <a:schemeClr val="tx1">
                    <a:lumMod val="75000"/>
                  </a:schemeClr>
                </a:solidFill>
              </a:rPr>
              <a:t>Diagnostik und Therapie bezieht sich vor allem auf die vier zentralen Störungsphänomene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Fehlende Subjekt-Verb-Kongruenz (SVK)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Falsche Kasusmarkierung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Fehlende Verbzweitstellung im Hauptsatz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Fehlende Verbendstellung im Nebensatz</a:t>
            </a:r>
          </a:p>
          <a:p>
            <a:r>
              <a:rPr lang="de-DE" kern="1200" dirty="0">
                <a:solidFill>
                  <a:schemeClr val="tx1">
                    <a:lumMod val="75000"/>
                  </a:schemeClr>
                </a:solidFill>
              </a:rPr>
              <a:t>Ziel: spontansprachlich korrekter Gebrauch der grammatischen Regelhaftigkeiten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Grammatische Störungen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Symptomatik der SSES auf den verschiedenen Sprachebenen: </a:t>
            </a:r>
            <a:r>
              <a:rPr lang="de-DE" dirty="0" smtClean="0"/>
              <a:t>Grammatik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7651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772816"/>
            <a:ext cx="8064896" cy="3384376"/>
          </a:xfrm>
        </p:spPr>
        <p:txBody>
          <a:bodyPr/>
          <a:lstStyle/>
          <a:p>
            <a:r>
              <a:rPr lang="de-DE" kern="1200" dirty="0">
                <a:solidFill>
                  <a:schemeClr val="tx1">
                    <a:lumMod val="75000"/>
                  </a:schemeClr>
                </a:solidFill>
              </a:rPr>
              <a:t>Das Kind hat noch nicht entdeckt, dass die Endungen eines Verbs vom Subjekt abhängig sind </a:t>
            </a:r>
          </a:p>
          <a:p>
            <a:pPr>
              <a:spcAft>
                <a:spcPts val="1200"/>
              </a:spcAft>
            </a:pPr>
            <a:r>
              <a:rPr lang="de-DE" kern="1200" dirty="0">
                <a:solidFill>
                  <a:schemeClr val="tx1">
                    <a:lumMod val="75000"/>
                  </a:schemeClr>
                </a:solidFill>
              </a:rPr>
              <a:t>Am Ende des Verbs müssen Person und Numerus des dazugehörigen Subjekts markiert werden („ich lach</a:t>
            </a:r>
            <a:r>
              <a:rPr lang="de-DE" b="1" kern="1200" dirty="0">
                <a:solidFill>
                  <a:schemeClr val="tx1">
                    <a:lumMod val="75000"/>
                  </a:schemeClr>
                </a:solidFill>
              </a:rPr>
              <a:t>e</a:t>
            </a:r>
            <a:r>
              <a:rPr lang="de-DE" kern="1200" dirty="0">
                <a:solidFill>
                  <a:schemeClr val="tx1">
                    <a:lumMod val="75000"/>
                  </a:schemeClr>
                </a:solidFill>
              </a:rPr>
              <a:t>, du lach</a:t>
            </a:r>
            <a:r>
              <a:rPr lang="de-DE" b="1" kern="1200" dirty="0">
                <a:solidFill>
                  <a:schemeClr val="tx1">
                    <a:lumMod val="75000"/>
                  </a:schemeClr>
                </a:solidFill>
              </a:rPr>
              <a:t>st</a:t>
            </a:r>
            <a:r>
              <a:rPr lang="de-DE" kern="1200" dirty="0">
                <a:solidFill>
                  <a:schemeClr val="tx1">
                    <a:lumMod val="75000"/>
                  </a:schemeClr>
                </a:solidFill>
              </a:rPr>
              <a:t>, sie lach</a:t>
            </a:r>
            <a:r>
              <a:rPr lang="de-DE" b="1" kern="1200" dirty="0">
                <a:solidFill>
                  <a:schemeClr val="tx1">
                    <a:lumMod val="75000"/>
                  </a:schemeClr>
                </a:solidFill>
              </a:rPr>
              <a:t>t</a:t>
            </a:r>
            <a:r>
              <a:rPr lang="de-DE" kern="1200" dirty="0">
                <a:solidFill>
                  <a:schemeClr val="tx1">
                    <a:lumMod val="75000"/>
                  </a:schemeClr>
                </a:solidFill>
              </a:rPr>
              <a:t>, …“)</a:t>
            </a:r>
          </a:p>
          <a:p>
            <a:pPr marL="0" indent="0">
              <a:buNone/>
            </a:pPr>
            <a:r>
              <a:rPr lang="de-DE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Charakteristisch </a:t>
            </a:r>
            <a:r>
              <a:rPr lang="de-DE" kern="1200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für betroffene Kinder: </a:t>
            </a:r>
            <a:endParaRPr lang="de-DE" kern="1200" dirty="0" smtClean="0">
              <a:solidFill>
                <a:schemeClr val="tx1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ð"/>
            </a:pPr>
            <a:r>
              <a:rPr lang="de-DE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Verwendung </a:t>
            </a:r>
            <a:r>
              <a:rPr lang="de-DE" kern="1200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von Stamm- und Infinitivformen („ich lachen</a:t>
            </a:r>
            <a:r>
              <a:rPr lang="de-DE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“)</a:t>
            </a:r>
            <a:endParaRPr lang="de-DE" kern="1200" dirty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de-DE" dirty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539552" y="1319777"/>
            <a:ext cx="8064896" cy="566880"/>
          </a:xfrm>
        </p:spPr>
        <p:txBody>
          <a:bodyPr/>
          <a:lstStyle/>
          <a:p>
            <a:r>
              <a:rPr lang="de-DE" sz="2200" dirty="0" smtClean="0"/>
              <a:t>Fehlende Subjekt-Verb-Kongruenz (SVK)</a:t>
            </a:r>
            <a:endParaRPr lang="de-DE" sz="22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Symptomatik der SSES auf den verschiedenen Sprachebenen: </a:t>
            </a:r>
            <a:r>
              <a:rPr lang="de-DE" dirty="0" smtClean="0"/>
              <a:t>Grammatik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721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Symptomatik der SSES auf den verschiedenen Sprachebenen: </a:t>
            </a:r>
            <a:r>
              <a:rPr lang="de-DE" dirty="0" smtClean="0"/>
              <a:t>Grammatik</a:t>
            </a:r>
            <a:endParaRPr lang="de-DE" dirty="0"/>
          </a:p>
        </p:txBody>
      </p:sp>
      <p:sp>
        <p:nvSpPr>
          <p:cNvPr id="6" name="Textplatzhalter 2"/>
          <p:cNvSpPr txBox="1">
            <a:spLocks/>
          </p:cNvSpPr>
          <p:nvPr/>
        </p:nvSpPr>
        <p:spPr>
          <a:xfrm>
            <a:off x="539552" y="1384770"/>
            <a:ext cx="8064896" cy="47388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sz="2200" kern="0" smtClean="0"/>
              <a:t>Fehlende Kasusmarkierung</a:t>
            </a:r>
            <a:endParaRPr lang="de-DE" sz="2200" kern="0" dirty="0"/>
          </a:p>
        </p:txBody>
      </p:sp>
      <p:sp>
        <p:nvSpPr>
          <p:cNvPr id="7" name="Inhaltsplatzhalter 1"/>
          <p:cNvSpPr txBox="1">
            <a:spLocks/>
          </p:cNvSpPr>
          <p:nvPr/>
        </p:nvSpPr>
        <p:spPr>
          <a:xfrm>
            <a:off x="395536" y="2046508"/>
            <a:ext cx="8064896" cy="4046787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endParaRPr lang="de-DE" dirty="0">
              <a:solidFill>
                <a:schemeClr val="tx1">
                  <a:lumMod val="75000"/>
                </a:schemeClr>
              </a:solidFill>
              <a:sym typeface="Wingdings" panose="05000000000000000000" pitchFamily="2" charset="2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514472" y="1847559"/>
            <a:ext cx="7704856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spcBef>
                <a:spcPct val="20000"/>
              </a:spcBef>
              <a:buChar char="•"/>
            </a:pPr>
            <a:r>
              <a:rPr lang="de-DE" sz="2400" dirty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</a:rPr>
              <a:t>a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</a:rPr>
              <a:t>ufgrund </a:t>
            </a:r>
            <a:r>
              <a:rPr lang="de-DE" sz="2400" dirty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</a:rPr>
              <a:t>der flexiblen Satzstellung im Deutschen ist der Erwerb des Kasus 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</a:rPr>
              <a:t>nötig</a:t>
            </a:r>
          </a:p>
          <a:p>
            <a:pPr marL="342900" indent="-342900" fontAlgn="base">
              <a:spcBef>
                <a:spcPct val="20000"/>
              </a:spcBef>
              <a:buChar char="•"/>
            </a:pPr>
            <a:r>
              <a:rPr lang="de-DE" sz="2400" dirty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</a:rPr>
              <a:t>d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</a:rPr>
              <a:t>en </a:t>
            </a:r>
            <a:r>
              <a:rPr lang="de-DE" sz="2400" dirty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</a:rPr>
              <a:t>einzelnen Wörtern im 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</a:rPr>
              <a:t>Satz müssen </a:t>
            </a:r>
            <a:r>
              <a:rPr lang="de-DE" sz="2400" dirty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</a:rPr>
              <a:t>verschiedene Rollen und Funktionen zuzuordnen</a:t>
            </a:r>
          </a:p>
          <a:p>
            <a:pPr marL="342900" indent="-342900" fontAlgn="base">
              <a:spcBef>
                <a:spcPct val="20000"/>
              </a:spcBef>
              <a:spcAft>
                <a:spcPts val="1200"/>
              </a:spcAft>
              <a:buChar char="•"/>
            </a:pPr>
            <a:r>
              <a:rPr lang="de-DE" sz="2400" dirty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</a:rPr>
              <a:t>z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</a:rPr>
              <a:t>um </a:t>
            </a:r>
            <a:r>
              <a:rPr lang="de-DE" sz="2400" dirty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</a:rPr>
              <a:t>Beispiel: Dativ in der Präpositionalphrase („Wo liegt die Puppe?“ – „Auf dem Tisch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</a:rPr>
              <a:t>“)</a:t>
            </a:r>
          </a:p>
          <a:p>
            <a:pPr fontAlgn="base">
              <a:spcBef>
                <a:spcPct val="20000"/>
              </a:spcBef>
            </a:pP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Charakteristisch </a:t>
            </a:r>
            <a:r>
              <a:rPr lang="de-DE" sz="2400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für betroffene Kinder: </a:t>
            </a:r>
          </a:p>
          <a:p>
            <a:pPr fontAlgn="base">
              <a:spcBef>
                <a:spcPct val="20000"/>
              </a:spcBef>
            </a:pP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  <a:sym typeface="Wingdings" panose="05000000000000000000" pitchFamily="2" charset="2"/>
              </a:rPr>
              <a:t> Auslassung </a:t>
            </a:r>
            <a:r>
              <a:rPr lang="de-DE" sz="2400" dirty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  <a:sym typeface="Wingdings" panose="05000000000000000000" pitchFamily="2" charset="2"/>
              </a:rPr>
              <a:t>von Artikeln („Auf Tisch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  <a:sym typeface="Wingdings" panose="05000000000000000000" pitchFamily="2" charset="2"/>
              </a:rPr>
              <a:t>“)</a:t>
            </a:r>
          </a:p>
          <a:p>
            <a:pPr fontAlgn="base">
              <a:spcBef>
                <a:spcPct val="20000"/>
              </a:spcBef>
            </a:pPr>
            <a:r>
              <a:rPr lang="de-DE" sz="2400" dirty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  <a:sym typeface="Wingdings" panose="05000000000000000000" pitchFamily="2" charset="2"/>
              </a:rPr>
              <a:t> 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  <a:sym typeface="Wingdings" panose="05000000000000000000" pitchFamily="2" charset="2"/>
              </a:rPr>
              <a:t>Übergeneralisierungen</a:t>
            </a:r>
            <a:r>
              <a:rPr lang="de-DE" sz="2400" dirty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  <a:sym typeface="Wingdings" panose="05000000000000000000" pitchFamily="2" charset="2"/>
              </a:rPr>
              <a:t>: Nominativ auf Akkusativ 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  <a:sym typeface="Wingdings" panose="05000000000000000000" pitchFamily="2" charset="2"/>
              </a:rPr>
              <a:t>(„Wo liegt die Puppe?“ – „Auf </a:t>
            </a:r>
            <a:r>
              <a:rPr lang="de-DE" sz="2400" dirty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  <a:sym typeface="Wingdings" panose="05000000000000000000" pitchFamily="2" charset="2"/>
              </a:rPr>
              <a:t>der Tisch“) oder Akkusativ auf Dativ 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  <a:sym typeface="Wingdings" panose="05000000000000000000" pitchFamily="2" charset="2"/>
              </a:rPr>
              <a:t>(„Wem gehört die Puppe?“ - „Den Mädchen“)</a:t>
            </a:r>
            <a:endParaRPr lang="de-DE" sz="2400" dirty="0">
              <a:solidFill>
                <a:schemeClr val="tx1">
                  <a:lumMod val="75000"/>
                </a:schemeClr>
              </a:solidFill>
              <a:latin typeface="LMU CompatilFact" pitchFamily="2" charset="0"/>
              <a:cs typeface="LMU CompatilFact" pitchFamily="2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5108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772816"/>
            <a:ext cx="8064896" cy="3384376"/>
          </a:xfrm>
        </p:spPr>
        <p:txBody>
          <a:bodyPr/>
          <a:lstStyle/>
          <a:p>
            <a:r>
              <a:rPr lang="de-DE" kern="1200" dirty="0" smtClean="0">
                <a:solidFill>
                  <a:schemeClr val="tx1">
                    <a:lumMod val="75000"/>
                  </a:schemeClr>
                </a:solidFill>
              </a:rPr>
              <a:t>das flektierte Verb steht unabhängig von der Besetzung der Erstposition immer an der zweiten Stelle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de-DE" sz="2200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Maria </a:t>
            </a:r>
            <a:r>
              <a:rPr lang="de-DE" sz="2200" u="sng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geht</a:t>
            </a:r>
            <a:r>
              <a:rPr lang="de-DE" sz="2200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 morgen in die Schule.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de-DE" sz="2200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Wohin </a:t>
            </a:r>
            <a:r>
              <a:rPr lang="de-DE" sz="2200" u="sng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geht</a:t>
            </a:r>
            <a:r>
              <a:rPr lang="de-DE" sz="2200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 Maria morgen?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à"/>
            </a:pPr>
            <a:r>
              <a:rPr lang="de-DE" sz="2200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Morgen </a:t>
            </a:r>
            <a:r>
              <a:rPr lang="de-DE" sz="2200" u="sng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geht</a:t>
            </a:r>
            <a:r>
              <a:rPr lang="de-DE" sz="2200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 Maria in die Schule.</a:t>
            </a:r>
            <a:endParaRPr lang="de-DE" sz="2200" kern="1200" dirty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de-DE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Charakteristisch </a:t>
            </a:r>
            <a:r>
              <a:rPr lang="de-DE" kern="1200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für betroffene Kinder: </a:t>
            </a:r>
            <a:endParaRPr lang="de-DE" kern="1200" dirty="0" smtClean="0">
              <a:solidFill>
                <a:schemeClr val="tx1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ð"/>
            </a:pPr>
            <a:r>
              <a:rPr lang="de-DE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Verwendung </a:t>
            </a:r>
            <a:r>
              <a:rPr lang="de-DE" kern="1200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von </a:t>
            </a:r>
            <a:r>
              <a:rPr lang="de-DE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Verbendstellung („Maria in die Schule gehen.“)</a:t>
            </a:r>
            <a:endParaRPr lang="de-DE" kern="1200" dirty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de-DE" dirty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539552" y="1319777"/>
            <a:ext cx="8064896" cy="566880"/>
          </a:xfrm>
        </p:spPr>
        <p:txBody>
          <a:bodyPr/>
          <a:lstStyle/>
          <a:p>
            <a:r>
              <a:rPr lang="de-DE" sz="2200" smtClean="0"/>
              <a:t>Fehlende Verbzweitstellung im Hauptsatz</a:t>
            </a:r>
            <a:endParaRPr lang="de-DE" sz="22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Symptomatik der SSES auf den verschiedenen Sprachebenen: </a:t>
            </a:r>
            <a:r>
              <a:rPr lang="de-DE" dirty="0" smtClean="0"/>
              <a:t>Grammatik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711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772816"/>
            <a:ext cx="8064896" cy="3384376"/>
          </a:xfrm>
        </p:spPr>
        <p:txBody>
          <a:bodyPr/>
          <a:lstStyle/>
          <a:p>
            <a:r>
              <a:rPr lang="de-DE" kern="1200" dirty="0">
                <a:solidFill>
                  <a:schemeClr val="tx1">
                    <a:lumMod val="75000"/>
                  </a:schemeClr>
                </a:solidFill>
              </a:rPr>
              <a:t>i</a:t>
            </a:r>
            <a:r>
              <a:rPr lang="de-DE" kern="1200" dirty="0" smtClean="0">
                <a:solidFill>
                  <a:schemeClr val="tx1">
                    <a:lumMod val="75000"/>
                  </a:schemeClr>
                </a:solidFill>
              </a:rPr>
              <a:t>n subordinierten Nebensätzen steht das Verb nicht an der zweiten Position, sondern rutscht in die Endposition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à"/>
            </a:pPr>
            <a:r>
              <a:rPr lang="de-DE" sz="2200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Maria freut sich, wenn sie in die Schule </a:t>
            </a:r>
            <a:r>
              <a:rPr lang="de-DE" sz="2200" u="sng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geht</a:t>
            </a:r>
            <a:r>
              <a:rPr lang="de-DE" sz="2200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r>
              <a:rPr lang="de-DE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Charakteristisch </a:t>
            </a:r>
            <a:r>
              <a:rPr lang="de-DE" kern="1200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für betroffene Kinder: </a:t>
            </a:r>
            <a:endParaRPr lang="de-DE" kern="1200" dirty="0" smtClean="0">
              <a:solidFill>
                <a:schemeClr val="tx1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ð"/>
            </a:pPr>
            <a:r>
              <a:rPr lang="de-DE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Beibehaltung der Verbzweitstellung („…, wenn </a:t>
            </a:r>
            <a:r>
              <a:rPr lang="de-DE" u="sng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geht</a:t>
            </a:r>
            <a:r>
              <a:rPr lang="de-DE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 sie in die Schule.“)</a:t>
            </a:r>
          </a:p>
          <a:p>
            <a:pPr>
              <a:buFont typeface="Wingdings" panose="05000000000000000000" pitchFamily="2" charset="2"/>
              <a:buChar char="ð"/>
            </a:pPr>
            <a:r>
              <a:rPr lang="de-DE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Verwendung einer einfachen Subjekt-Verb-Konstruktion („…, wenn sie </a:t>
            </a:r>
            <a:r>
              <a:rPr lang="de-DE" u="sng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geht</a:t>
            </a:r>
            <a:r>
              <a:rPr lang="de-DE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 in die Schule.“)</a:t>
            </a:r>
            <a:endParaRPr lang="de-DE" kern="1200" dirty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de-DE" dirty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539552" y="1319777"/>
            <a:ext cx="8064896" cy="566880"/>
          </a:xfrm>
        </p:spPr>
        <p:txBody>
          <a:bodyPr/>
          <a:lstStyle/>
          <a:p>
            <a:r>
              <a:rPr lang="de-DE" sz="2200" smtClean="0"/>
              <a:t>Fehlende Verbendstellung im Nebensatz</a:t>
            </a:r>
            <a:endParaRPr lang="de-DE" sz="22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Symptomatik der SSES auf den verschiedenen Sprachebenen: </a:t>
            </a:r>
            <a:r>
              <a:rPr lang="de-DE" dirty="0" smtClean="0"/>
              <a:t>Grammatik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715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sz="2300" kern="1200" dirty="0">
                <a:solidFill>
                  <a:schemeClr val="tx1">
                    <a:lumMod val="75000"/>
                  </a:schemeClr>
                </a:solidFill>
              </a:rPr>
              <a:t>s</a:t>
            </a:r>
            <a:r>
              <a:rPr lang="de-DE" sz="2300" kern="1200" dirty="0" smtClean="0">
                <a:solidFill>
                  <a:schemeClr val="tx1">
                    <a:lumMod val="75000"/>
                  </a:schemeClr>
                </a:solidFill>
              </a:rPr>
              <a:t>ituationsunangemessene Sprachverwendung</a:t>
            </a:r>
          </a:p>
          <a:p>
            <a:r>
              <a:rPr lang="de-DE" sz="2300" kern="1200" dirty="0">
                <a:solidFill>
                  <a:schemeClr val="tx1">
                    <a:lumMod val="75000"/>
                  </a:schemeClr>
                </a:solidFill>
              </a:rPr>
              <a:t>m</a:t>
            </a:r>
            <a:r>
              <a:rPr lang="de-DE" sz="2300" kern="1200" dirty="0" smtClean="0">
                <a:solidFill>
                  <a:schemeClr val="tx1">
                    <a:lumMod val="75000"/>
                  </a:schemeClr>
                </a:solidFill>
              </a:rPr>
              <a:t>angelnde Fähigkeit die sprachlichen Äußerungen an den sozialen Kontext anzupassen bzw. Informationen des Kontextes für das Verstehen einer Äußerung zu nutzen</a:t>
            </a:r>
          </a:p>
          <a:p>
            <a:pPr marL="0" indent="0">
              <a:buNone/>
            </a:pPr>
            <a:endParaRPr lang="de-DE" sz="2300" kern="1200" dirty="0" smtClean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de-DE" sz="2300" kern="1200" dirty="0">
                <a:solidFill>
                  <a:schemeClr val="tx1">
                    <a:lumMod val="75000"/>
                  </a:schemeClr>
                </a:solidFill>
              </a:rPr>
              <a:t>u</a:t>
            </a:r>
            <a:r>
              <a:rPr lang="de-DE" sz="2300" kern="1200" dirty="0" smtClean="0">
                <a:solidFill>
                  <a:schemeClr val="tx1">
                    <a:lumMod val="75000"/>
                  </a:schemeClr>
                </a:solidFill>
              </a:rPr>
              <a:t>mfasst Beeinträchtigungen in</a:t>
            </a:r>
          </a:p>
          <a:p>
            <a:pPr marL="0" indent="0">
              <a:buNone/>
            </a:pPr>
            <a:endParaRPr lang="de-DE" sz="2000" kern="12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de-DE" sz="2000" kern="12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de-DE" sz="2000" kern="12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de-DE" sz="2000" kern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mtClean="0"/>
              <a:t>Pragmatische Störungen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Symptomatik der SSES auf den verschiedenen Sprachebenen: </a:t>
            </a:r>
            <a:r>
              <a:rPr lang="de-DE" dirty="0" smtClean="0"/>
              <a:t>Pragmatik</a:t>
            </a:r>
            <a:endParaRPr lang="de-DE" dirty="0"/>
          </a:p>
        </p:txBody>
      </p:sp>
      <p:cxnSp>
        <p:nvCxnSpPr>
          <p:cNvPr id="9" name="Gerade Verbindung mit Pfeil 8"/>
          <p:cNvCxnSpPr/>
          <p:nvPr/>
        </p:nvCxnSpPr>
        <p:spPr bwMode="auto">
          <a:xfrm>
            <a:off x="3710427" y="4638824"/>
            <a:ext cx="907778" cy="3964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feld 9"/>
          <p:cNvSpPr txBox="1"/>
          <p:nvPr/>
        </p:nvSpPr>
        <p:spPr>
          <a:xfrm>
            <a:off x="539552" y="5035242"/>
            <a:ext cx="230930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300" dirty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</a:rPr>
              <a:t>Erzählfähigkeit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3923928" y="5035242"/>
            <a:ext cx="259228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300" dirty="0">
                <a:solidFill>
                  <a:schemeClr val="tx1">
                    <a:lumMod val="75000"/>
                  </a:schemeClr>
                </a:solidFill>
                <a:latin typeface="LMU CompatilFact" pitchFamily="2" charset="0"/>
                <a:cs typeface="LMU CompatilFact" pitchFamily="2" charset="0"/>
              </a:rPr>
              <a:t>Gesprächsführung</a:t>
            </a:r>
          </a:p>
        </p:txBody>
      </p:sp>
      <p:cxnSp>
        <p:nvCxnSpPr>
          <p:cNvPr id="17" name="Gerade Verbindung mit Pfeil 16"/>
          <p:cNvCxnSpPr/>
          <p:nvPr/>
        </p:nvCxnSpPr>
        <p:spPr bwMode="auto">
          <a:xfrm flipH="1">
            <a:off x="1331640" y="4631890"/>
            <a:ext cx="1008112" cy="4033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56404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kern="1200" dirty="0">
                <a:solidFill>
                  <a:schemeClr val="tx1">
                    <a:lumMod val="75000"/>
                  </a:schemeClr>
                </a:solidFill>
              </a:rPr>
              <a:t>Charakteristisch bei betroffenen Kindern</a:t>
            </a:r>
          </a:p>
          <a:p>
            <a:pPr>
              <a:buFont typeface="Wingdings" panose="05000000000000000000" pitchFamily="2" charset="2"/>
              <a:buChar char="ð"/>
            </a:pPr>
            <a:r>
              <a:rPr lang="de-DE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Sprunghaftigkeit </a:t>
            </a:r>
            <a:r>
              <a:rPr lang="de-DE" kern="1200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zwischen verschiedenen Themen</a:t>
            </a:r>
          </a:p>
          <a:p>
            <a:pPr>
              <a:buFont typeface="Wingdings" panose="05000000000000000000" pitchFamily="2" charset="2"/>
              <a:buChar char="ð"/>
            </a:pPr>
            <a:r>
              <a:rPr lang="de-DE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unangemessener </a:t>
            </a:r>
            <a:r>
              <a:rPr lang="de-DE" kern="1200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Rededrang</a:t>
            </a:r>
          </a:p>
          <a:p>
            <a:pPr>
              <a:buFont typeface="Wingdings" panose="05000000000000000000" pitchFamily="2" charset="2"/>
              <a:buChar char="ð"/>
            </a:pPr>
            <a:r>
              <a:rPr lang="de-DE" kern="1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mangelnde </a:t>
            </a:r>
            <a:r>
              <a:rPr lang="de-DE" kern="1200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nonverbale (Mimik, Gestik, etc.) und paraverbale (Lautstärke, Stimmlage, etc.) Kommunikation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Symptomatik der SSES auf den verschiedenen Sprachebenen: Pragmatik</a:t>
            </a:r>
          </a:p>
        </p:txBody>
      </p:sp>
    </p:spTree>
    <p:extLst>
      <p:ext uri="{BB962C8B-B14F-4D97-AF65-F5344CB8AC3E}">
        <p14:creationId xmlns:p14="http://schemas.microsoft.com/office/powerpoint/2010/main" val="252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de-DE" sz="2000" kern="1200" dirty="0" smtClean="0">
                <a:solidFill>
                  <a:schemeClr val="tx1">
                    <a:lumMod val="75000"/>
                  </a:schemeClr>
                </a:solidFill>
              </a:rPr>
              <a:t>Kinder mit SSES gelten als Risikogruppe für die Ausbildung von Lese-Rechtschreibstörungen</a:t>
            </a:r>
          </a:p>
          <a:p>
            <a:pPr marL="0" indent="0">
              <a:buNone/>
            </a:pPr>
            <a:r>
              <a:rPr lang="de-DE" sz="2000" kern="1200" dirty="0" smtClean="0">
                <a:solidFill>
                  <a:schemeClr val="tx1">
                    <a:lumMod val="75000"/>
                  </a:schemeClr>
                </a:solidFill>
              </a:rPr>
              <a:t>Betrifft: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Schriftsprache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SSES und Schriftsprache</a:t>
            </a:r>
            <a:endParaRPr lang="de-DE" dirty="0"/>
          </a:p>
        </p:txBody>
      </p:sp>
      <p:sp>
        <p:nvSpPr>
          <p:cNvPr id="5" name="Flussdiagramm: Alternativer Prozess 4"/>
          <p:cNvSpPr/>
          <p:nvPr/>
        </p:nvSpPr>
        <p:spPr bwMode="auto">
          <a:xfrm>
            <a:off x="539552" y="3378008"/>
            <a:ext cx="1944216" cy="504056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rPr>
              <a:t>Lesefertigkeit</a:t>
            </a:r>
          </a:p>
        </p:txBody>
      </p:sp>
      <p:sp>
        <p:nvSpPr>
          <p:cNvPr id="14" name="Flussdiagramm: Alternativer Prozess 13"/>
          <p:cNvSpPr/>
          <p:nvPr/>
        </p:nvSpPr>
        <p:spPr bwMode="auto">
          <a:xfrm>
            <a:off x="3227893" y="3347199"/>
            <a:ext cx="2688214" cy="504056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rPr>
              <a:t>Rechtschreibfertigkeit</a:t>
            </a:r>
          </a:p>
        </p:txBody>
      </p:sp>
      <p:sp>
        <p:nvSpPr>
          <p:cNvPr id="15" name="Flussdiagramm: Alternativer Prozess 14"/>
          <p:cNvSpPr/>
          <p:nvPr/>
        </p:nvSpPr>
        <p:spPr bwMode="auto">
          <a:xfrm>
            <a:off x="6492298" y="3347199"/>
            <a:ext cx="2112150" cy="504056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rPr>
              <a:t>Leseverständnis</a:t>
            </a: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72968"/>
              </p:ext>
            </p:extLst>
          </p:nvPr>
        </p:nvGraphicFramePr>
        <p:xfrm>
          <a:off x="179513" y="4005064"/>
          <a:ext cx="8784976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5287"/>
                <a:gridCol w="3234384"/>
                <a:gridCol w="2745305"/>
              </a:tblGrid>
              <a:tr h="2283063"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b="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identifizieren der Buchstaben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b="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zugehöriger Laut abrufen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sz="2000" b="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einzelnen Laute zu einem Wort zusammenziehen</a:t>
                      </a:r>
                      <a:endParaRPr lang="de-DE" sz="2000" b="0" kern="1200" dirty="0">
                        <a:solidFill>
                          <a:schemeClr val="tx1">
                            <a:lumMod val="75000"/>
                          </a:schemeClr>
                        </a:solidFill>
                        <a:latin typeface="LMU CompatilFact" pitchFamily="2" charset="0"/>
                        <a:ea typeface="+mn-ea"/>
                        <a:cs typeface="LMU CompatilFact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b="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gehörtes Wort in jeweiligen Laute aufgliedern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sz="2000" b="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dazugehörigen Buchstaben verschriften</a:t>
                      </a:r>
                      <a:endParaRPr lang="de-DE" sz="2000" b="0" kern="1200" dirty="0">
                        <a:solidFill>
                          <a:schemeClr val="tx1">
                            <a:lumMod val="75000"/>
                          </a:schemeClr>
                        </a:solidFill>
                        <a:latin typeface="LMU CompatilFact" pitchFamily="2" charset="0"/>
                        <a:ea typeface="+mn-ea"/>
                        <a:cs typeface="LMU CompatilFact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sz="2000" b="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LMU CompatilFact" pitchFamily="2" charset="0"/>
                          <a:ea typeface="+mn-ea"/>
                          <a:cs typeface="LMU CompatilFact" pitchFamily="2" charset="0"/>
                        </a:rPr>
                        <a:t>sinnentnehmendes Lesen mit Hilfe grammatischer und semantischer Strukturen</a:t>
                      </a: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190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sz="2300" kern="1200" dirty="0">
                <a:solidFill>
                  <a:schemeClr val="tx1">
                    <a:lumMod val="75000"/>
                  </a:schemeClr>
                </a:solidFill>
              </a:rPr>
              <a:t>SuS, die zusätzlich zu einer produktiven Sprachstörung auch Probleme beim Sprachverständnis haben, haben eine schlechtere Prognose zur Überwindung der SSES</a:t>
            </a:r>
          </a:p>
          <a:p>
            <a:endParaRPr lang="de-DE" sz="2300" kern="1200" dirty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de-DE" sz="2100" b="1" kern="1200" dirty="0">
                <a:solidFill>
                  <a:schemeClr val="tx1">
                    <a:lumMod val="75000"/>
                  </a:schemeClr>
                </a:solidFill>
              </a:rPr>
              <a:t>Definition Sprachverständnisstörung (</a:t>
            </a:r>
            <a:r>
              <a:rPr lang="de-DE" sz="2100" b="1" kern="1200" dirty="0" smtClean="0">
                <a:solidFill>
                  <a:schemeClr val="tx1">
                    <a:lumMod val="75000"/>
                  </a:schemeClr>
                </a:solidFill>
              </a:rPr>
              <a:t>SVS)</a:t>
            </a:r>
          </a:p>
          <a:p>
            <a:pPr marL="0" indent="0">
              <a:buNone/>
            </a:pPr>
            <a:r>
              <a:rPr lang="de-DE" sz="2300" kern="1200" dirty="0" smtClean="0">
                <a:solidFill>
                  <a:schemeClr val="tx1">
                    <a:lumMod val="75000"/>
                  </a:schemeClr>
                </a:solidFill>
              </a:rPr>
              <a:t>Eine </a:t>
            </a:r>
            <a:r>
              <a:rPr lang="de-DE" sz="2300" kern="1200" dirty="0">
                <a:solidFill>
                  <a:schemeClr val="tx1">
                    <a:lumMod val="75000"/>
                  </a:schemeClr>
                </a:solidFill>
              </a:rPr>
              <a:t>SVS liegt vor, wenn Sprache nicht der Intelligenz   </a:t>
            </a:r>
          </a:p>
          <a:p>
            <a:pPr marL="0" indent="0">
              <a:buNone/>
            </a:pPr>
            <a:r>
              <a:rPr lang="de-DE" sz="2300" kern="1200" dirty="0" smtClean="0">
                <a:solidFill>
                  <a:schemeClr val="tx1">
                    <a:lumMod val="75000"/>
                  </a:schemeClr>
                </a:solidFill>
              </a:rPr>
              <a:t>und </a:t>
            </a:r>
            <a:r>
              <a:rPr lang="de-DE" sz="2300" kern="1200" dirty="0">
                <a:solidFill>
                  <a:schemeClr val="tx1">
                    <a:lumMod val="75000"/>
                  </a:schemeClr>
                </a:solidFill>
              </a:rPr>
              <a:t>dem Entwicklungsalter angemessen verstanden </a:t>
            </a:r>
          </a:p>
          <a:p>
            <a:pPr marL="0" indent="0">
              <a:buNone/>
            </a:pPr>
            <a:r>
              <a:rPr lang="de-DE" sz="2300" kern="1200" dirty="0" smtClean="0">
                <a:solidFill>
                  <a:schemeClr val="tx1">
                    <a:lumMod val="75000"/>
                  </a:schemeClr>
                </a:solidFill>
              </a:rPr>
              <a:t>werden kann.</a:t>
            </a:r>
            <a:endParaRPr lang="de-DE" sz="2300" kern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mtClean="0"/>
              <a:t>Sprachverständnisschwierigkeiten</a:t>
            </a:r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SSES und Sprachverständnisschwierigkeiten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539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2300" u="sng" kern="1200" dirty="0" smtClean="0">
                <a:solidFill>
                  <a:schemeClr val="tx1">
                    <a:lumMod val="75000"/>
                  </a:schemeClr>
                </a:solidFill>
              </a:rPr>
              <a:t>Frühe Kindheit</a:t>
            </a:r>
          </a:p>
          <a:p>
            <a:r>
              <a:rPr lang="de-DE" sz="2300" kern="1200" dirty="0">
                <a:solidFill>
                  <a:schemeClr val="tx1">
                    <a:lumMod val="75000"/>
                  </a:schemeClr>
                </a:solidFill>
              </a:rPr>
              <a:t>h</a:t>
            </a:r>
            <a:r>
              <a:rPr lang="de-DE" sz="2300" kern="1200" dirty="0" smtClean="0">
                <a:solidFill>
                  <a:schemeClr val="tx1">
                    <a:lumMod val="75000"/>
                  </a:schemeClr>
                </a:solidFill>
              </a:rPr>
              <a:t>äufiges JA-Sagen</a:t>
            </a:r>
          </a:p>
          <a:p>
            <a:r>
              <a:rPr lang="de-DE" sz="2300" kern="1200" dirty="0">
                <a:solidFill>
                  <a:schemeClr val="tx1">
                    <a:lumMod val="75000"/>
                  </a:schemeClr>
                </a:solidFill>
              </a:rPr>
              <a:t>v</a:t>
            </a:r>
            <a:r>
              <a:rPr lang="de-DE" sz="2300" kern="1200" dirty="0" smtClean="0">
                <a:solidFill>
                  <a:schemeClr val="tx1">
                    <a:lumMod val="75000"/>
                  </a:schemeClr>
                </a:solidFill>
              </a:rPr>
              <a:t>erringertes Interesse an sprachlichen Situationen (z. B. Vorlesen)</a:t>
            </a:r>
          </a:p>
          <a:p>
            <a:endParaRPr lang="de-DE" sz="2300" kern="1200" dirty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de-DE" sz="2300" u="sng" kern="1200" dirty="0" smtClean="0">
                <a:solidFill>
                  <a:schemeClr val="tx1">
                    <a:lumMod val="75000"/>
                  </a:schemeClr>
                </a:solidFill>
              </a:rPr>
              <a:t>Späte Kindheit und Jugendalter</a:t>
            </a:r>
          </a:p>
          <a:p>
            <a:r>
              <a:rPr lang="de-DE" sz="2300" kern="1200" dirty="0" smtClean="0">
                <a:solidFill>
                  <a:schemeClr val="tx1">
                    <a:lumMod val="75000"/>
                  </a:schemeClr>
                </a:solidFill>
              </a:rPr>
              <a:t>Schwierigkeiten beim sinnentnehmenden Lesen</a:t>
            </a:r>
          </a:p>
          <a:p>
            <a:r>
              <a:rPr lang="de-DE" sz="2300" kern="1200" dirty="0" smtClean="0">
                <a:solidFill>
                  <a:schemeClr val="tx1">
                    <a:lumMod val="75000"/>
                  </a:schemeClr>
                </a:solidFill>
              </a:rPr>
              <a:t>Nichtverstehen der Bildungssprache</a:t>
            </a:r>
          </a:p>
          <a:p>
            <a:r>
              <a:rPr lang="de-DE" sz="2300" kern="1200" dirty="0">
                <a:solidFill>
                  <a:schemeClr val="tx1">
                    <a:lumMod val="75000"/>
                  </a:schemeClr>
                </a:solidFill>
              </a:rPr>
              <a:t>Nichtverstehen </a:t>
            </a:r>
            <a:r>
              <a:rPr lang="de-DE" sz="2300" kern="1200" dirty="0" smtClean="0">
                <a:solidFill>
                  <a:schemeClr val="tx1">
                    <a:lumMod val="75000"/>
                  </a:schemeClr>
                </a:solidFill>
              </a:rPr>
              <a:t>von figurativer Sprache</a:t>
            </a:r>
            <a:endParaRPr lang="de-DE" sz="2300" kern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SSES und Sprachverständnisschwierigkeiten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Beispielhafte Symptome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529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672117" y="2144668"/>
            <a:ext cx="8064896" cy="3732604"/>
          </a:xfrm>
        </p:spPr>
        <p:txBody>
          <a:bodyPr/>
          <a:lstStyle/>
          <a:p>
            <a:r>
              <a:rPr lang="de-DE" sz="2300" kern="1200" dirty="0" smtClean="0">
                <a:solidFill>
                  <a:schemeClr val="tx1">
                    <a:lumMod val="75000"/>
                  </a:schemeClr>
                </a:solidFill>
              </a:rPr>
              <a:t>Spracherwerbsstörungen haben Auswirkungen auf andere Entwicklungsbereiche</a:t>
            </a:r>
          </a:p>
          <a:p>
            <a:pPr marL="0" indent="0">
              <a:buNone/>
            </a:pPr>
            <a:endParaRPr lang="de-DE" sz="2300" kern="12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de-DE" sz="2300" b="1" i="1" kern="1200" dirty="0" smtClean="0">
                <a:solidFill>
                  <a:schemeClr val="tx1">
                    <a:lumMod val="75000"/>
                  </a:schemeClr>
                </a:solidFill>
              </a:rPr>
              <a:t>Zusammenhang: Sprachliche Störungen – Verhalten</a:t>
            </a:r>
          </a:p>
          <a:p>
            <a:pPr>
              <a:spcAft>
                <a:spcPts val="600"/>
              </a:spcAft>
            </a:pPr>
            <a:r>
              <a:rPr lang="de-DE" sz="2300" kern="1200" dirty="0" smtClean="0">
                <a:solidFill>
                  <a:schemeClr val="tx1">
                    <a:lumMod val="75000"/>
                  </a:schemeClr>
                </a:solidFill>
              </a:rPr>
              <a:t>Beispiele für Auswirkungen auf das Verhalten: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2200" kern="1200" dirty="0" smtClean="0">
                <a:solidFill>
                  <a:schemeClr val="tx1">
                    <a:lumMod val="75000"/>
                  </a:schemeClr>
                </a:solidFill>
              </a:rPr>
              <a:t>Aufmerksamkeitsprobleme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2200" kern="1200" dirty="0" smtClean="0">
                <a:solidFill>
                  <a:schemeClr val="tx1">
                    <a:lumMod val="75000"/>
                  </a:schemeClr>
                </a:solidFill>
              </a:rPr>
              <a:t>Motorische Unruhe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2200" kern="1200" dirty="0" smtClean="0">
                <a:solidFill>
                  <a:schemeClr val="tx1">
                    <a:lumMod val="75000"/>
                  </a:schemeClr>
                </a:solidFill>
              </a:rPr>
              <a:t>Rückzugsverhalten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2200" kern="1200" dirty="0" smtClean="0">
                <a:solidFill>
                  <a:schemeClr val="tx1">
                    <a:lumMod val="75000"/>
                  </a:schemeClr>
                </a:solidFill>
              </a:rPr>
              <a:t>Störungen des Sozialverhaltens</a:t>
            </a:r>
          </a:p>
          <a:p>
            <a:endParaRPr lang="de-DE" sz="2300" kern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Zusammenhang: Sprachliche Beeinträchtigungen und Störungen in den Bereichen des Lernens und Verhaltens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mtClean="0"/>
              <a:t>Auswirkungen auf die Bereiche Lernen und Verhalten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624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672117" y="1556792"/>
            <a:ext cx="8064896" cy="4824536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de-DE" sz="2300" b="1" i="1" kern="1200" dirty="0" smtClean="0">
                <a:solidFill>
                  <a:schemeClr val="tx1">
                    <a:lumMod val="75000"/>
                  </a:schemeClr>
                </a:solidFill>
              </a:rPr>
              <a:t>Zusammenhang: Sprachliche Störungen – Lernen</a:t>
            </a:r>
          </a:p>
          <a:p>
            <a:r>
              <a:rPr lang="de-DE" sz="2300" kern="1200" dirty="0" smtClean="0">
                <a:solidFill>
                  <a:schemeClr val="tx1">
                    <a:lumMod val="75000"/>
                  </a:schemeClr>
                </a:solidFill>
              </a:rPr>
              <a:t>Verstehen von gesprochener und geschriebener Sprache als Voraussetzung für das Lernen im schulischen Kontext</a:t>
            </a:r>
          </a:p>
          <a:p>
            <a:r>
              <a:rPr lang="de-DE" sz="2300" kern="1200" dirty="0">
                <a:solidFill>
                  <a:schemeClr val="tx1">
                    <a:lumMod val="75000"/>
                  </a:schemeClr>
                </a:solidFill>
              </a:rPr>
              <a:t>m</a:t>
            </a:r>
            <a:r>
              <a:rPr lang="de-DE" sz="2300" kern="1200" dirty="0" smtClean="0">
                <a:solidFill>
                  <a:schemeClr val="tx1">
                    <a:lumMod val="75000"/>
                  </a:schemeClr>
                </a:solidFill>
              </a:rPr>
              <a:t>angelndes Sprach- und Leseverständnis: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2100" kern="1200" dirty="0" smtClean="0">
                <a:solidFill>
                  <a:schemeClr val="tx1">
                    <a:lumMod val="75000"/>
                  </a:schemeClr>
                </a:solidFill>
              </a:rPr>
              <a:t>Mangelndes Verständnis von Erklärungen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100" kern="1200" dirty="0" smtClean="0">
                <a:solidFill>
                  <a:schemeClr val="tx1">
                    <a:lumMod val="75000"/>
                  </a:schemeClr>
                </a:solidFill>
              </a:rPr>
              <a:t>Mangelndes Verständnis von Anweisungen und Aufgaben</a:t>
            </a:r>
            <a:endParaRPr lang="de-DE" sz="2100" kern="12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300" kern="1200" dirty="0" smtClean="0">
                <a:solidFill>
                  <a:schemeClr val="tx1">
                    <a:lumMod val="75000"/>
                  </a:schemeClr>
                </a:solidFill>
              </a:rPr>
              <a:t>sprachliche Beeinträchtigungen können sich somit zu Lernstörungen ausweiten</a:t>
            </a:r>
            <a:endParaRPr lang="de-DE" sz="2300" kern="1200" dirty="0">
              <a:solidFill>
                <a:schemeClr val="tx1">
                  <a:lumMod val="75000"/>
                </a:schemeClr>
              </a:solidFill>
            </a:endParaRPr>
          </a:p>
          <a:p>
            <a:endParaRPr lang="de-DE" sz="2300" kern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Zusammenhang: Sprachliche Beeinträchtigungen und Störungen in den Bereichen des Lernens und Verhaltens</a:t>
            </a:r>
          </a:p>
        </p:txBody>
      </p:sp>
      <p:sp>
        <p:nvSpPr>
          <p:cNvPr id="7" name="Rechteck 6"/>
          <p:cNvSpPr/>
          <p:nvPr/>
        </p:nvSpPr>
        <p:spPr bwMode="auto">
          <a:xfrm>
            <a:off x="10116616" y="5661248"/>
            <a:ext cx="45719" cy="4571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48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Fazit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0"/>
          </p:nvPr>
        </p:nvSpPr>
        <p:spPr bwMode="auto">
          <a:xfrm>
            <a:off x="1331640" y="2132856"/>
            <a:ext cx="6624736" cy="30963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2500" b="1" dirty="0">
                <a:solidFill>
                  <a:schemeClr val="tx1">
                    <a:lumMod val="50000"/>
                  </a:schemeClr>
                </a:solidFill>
              </a:rPr>
              <a:t>Bei Kindern und Jugendlichen mit Sprachstörungen soll trotz ungünstigen Lernvoraussetzungen erfolgreiches schulisches Lernen durch einen spezifisch gestalteten Unterricht ermöglicht </a:t>
            </a:r>
            <a:r>
              <a:rPr lang="de-DE" sz="2500" b="1" dirty="0" smtClean="0">
                <a:solidFill>
                  <a:schemeClr val="tx1">
                    <a:lumMod val="50000"/>
                  </a:schemeClr>
                </a:solidFill>
              </a:rPr>
              <a:t>werden!</a:t>
            </a:r>
            <a:endParaRPr lang="de-DE" sz="2500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7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Arbeitsaufträge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Arbeitsaufträge</a:t>
            </a:r>
            <a:endParaRPr lang="de-DE" dirty="0"/>
          </a:p>
        </p:txBody>
      </p:sp>
      <p:sp>
        <p:nvSpPr>
          <p:cNvPr id="5" name="Inhaltsplatzhalter 1"/>
          <p:cNvSpPr txBox="1">
            <a:spLocks/>
          </p:cNvSpPr>
          <p:nvPr/>
        </p:nvSpPr>
        <p:spPr>
          <a:xfrm>
            <a:off x="539552" y="2348880"/>
            <a:ext cx="8064896" cy="2016224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de-DE" sz="2300" b="1" u="sng" dirty="0">
                <a:solidFill>
                  <a:schemeClr val="tx1">
                    <a:lumMod val="75000"/>
                  </a:schemeClr>
                </a:solidFill>
              </a:rPr>
              <a:t>Hinweis: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Im Anschluss können Arbeitsaufträge zu den Inhalten dieser Präsentation bearbeitet werden. Die Arbeitsaufträge sowie die Lösungen sind den entsprechenden Dokumenten zu entnehmen.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de-DE" kern="0" dirty="0" smtClean="0"/>
          </a:p>
          <a:p>
            <a:pPr marL="720000" indent="0">
              <a:spcBef>
                <a:spcPts val="0"/>
              </a:spcBef>
              <a:buFontTx/>
              <a:buNone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156634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de-DE" sz="1500" dirty="0"/>
              <a:t>ACHHAMMER, BETTINA: Pragmatische Fähigkeiten bei Grundschulkindern: Regelschule und Sonderpädagogisches Förderzentrum im Vergleich. In: Praxis Sprache 60 (2015) 1, S. 5-12</a:t>
            </a:r>
            <a:r>
              <a:rPr lang="de-DE" sz="1500" dirty="0" smtClean="0"/>
              <a:t>.</a:t>
            </a:r>
            <a:endParaRPr lang="de-DE" sz="1500" dirty="0"/>
          </a:p>
          <a:p>
            <a:pPr marL="0" indent="0">
              <a:spcAft>
                <a:spcPts val="600"/>
              </a:spcAft>
              <a:buNone/>
            </a:pPr>
            <a:r>
              <a:rPr lang="de-DE" sz="1500" dirty="0"/>
              <a:t>ACHHAMMER, BETTINA: Pragmatisch-kommunikative Fähigkeiten fördern. Grundlagen und Anleitung für die Sprachtherapie in der Gruppe. München: Reinhardt, 2014</a:t>
            </a:r>
            <a:r>
              <a:rPr lang="de-DE" sz="1500" dirty="0" smtClean="0"/>
              <a:t>.</a:t>
            </a:r>
            <a:endParaRPr lang="de-DE" sz="1500" dirty="0"/>
          </a:p>
          <a:p>
            <a:pPr marL="0" indent="0">
              <a:spcAft>
                <a:spcPts val="600"/>
              </a:spcAft>
              <a:buNone/>
            </a:pPr>
            <a:r>
              <a:rPr lang="de-DE" sz="1500" dirty="0"/>
              <a:t>AMOROSA, HEDWIG/NOTERDAEME, MICHELE: Rezeptive Sprachstörungen. Ein Therapiemanual. Göttingen, </a:t>
            </a:r>
            <a:r>
              <a:rPr lang="de-DE" sz="1500" dirty="0" err="1"/>
              <a:t>Hogrefe</a:t>
            </a:r>
            <a:r>
              <a:rPr lang="de-DE" sz="1500" dirty="0"/>
              <a:t> 2003.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1500" dirty="0"/>
              <a:t>FOX-BOYER, ANNETTE: Aussprachestörungen. In: GROHNFELDT, MANFRED (Hrsg.): Grundwissen der Sprachheilpädagogik und Sprachtherapie. Stuttgart: Kohlhammer, 2014, S. 175-182.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1500" dirty="0"/>
              <a:t>GLÜCK, CHRISTIAN W./ELSING, CAROLINE: Gestörte Lexikonentwicklung. In: FOX-BOYER, ANNETTE (Hrsg.): Handbuch Spracherwerb und Sprachentwicklungsstörungen. Kindergartenphase. München: </a:t>
            </a:r>
            <a:r>
              <a:rPr lang="de-DE" sz="1500" dirty="0" err="1"/>
              <a:t>Elsevier</a:t>
            </a:r>
            <a:r>
              <a:rPr lang="de-DE" sz="1500" dirty="0"/>
              <a:t>, 2014, S. 73-86.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1500" dirty="0"/>
              <a:t>GROHNFELDT, MANFRED: Sprachheilpädagogik und Sprachtherapie: zusammen, getrennt oder komplementär? In: GROHNFELDT, MANFRED (Hrsg.): Grundwissen der Sprachheilpädagogik und Sprachtherapie. Stuttgart: Kohlhammer, 2014, S. 15-19</a:t>
            </a:r>
            <a:r>
              <a:rPr lang="de-DE" sz="1500" dirty="0" smtClean="0"/>
              <a:t>.</a:t>
            </a:r>
            <a:endParaRPr lang="de-DE" sz="15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Literatur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Literatur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3810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484784"/>
            <a:ext cx="8064896" cy="4536504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de-DE" sz="1500" dirty="0"/>
              <a:t>GROHNFELDT, MANFRED: Grundlagen der Sprachtherapie und Logopädie. München: Reinhardt, 2012.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1500" dirty="0"/>
              <a:t>HACHUL, CLAUDIA/SCHÖNAUER-SCHNEIDER, WILMA: Sprachverstehen bei Kindern. Grundlagen, Diagnostik und Therapie. München: </a:t>
            </a:r>
            <a:r>
              <a:rPr lang="de-DE" sz="1500" dirty="0" err="1"/>
              <a:t>Elsevier</a:t>
            </a:r>
            <a:r>
              <a:rPr lang="de-DE" sz="1500" dirty="0"/>
              <a:t>, 2. Auflage 2016.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1500" dirty="0"/>
              <a:t>DE LANGEN-MÜLLER, ULRIKE/KAUSCHKE, CHRISTINA/KIESE-HIMMEL, CHRISTIANE/NEUMANN, KATRIN/NOTERDAEME, MICHELE: Diagnostik von Sprachentwicklungsstörungen (SES) unter Berücksichtigung umschriebener Sprachentwicklungsstörungen (USES). Frankfurt am Main: Lang, 2011.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1500" dirty="0"/>
              <a:t>LÜDTKE, ULRIKE/STITZINGER, ULRICH: Pädagogik bei Beeinträchtigungen der Sprache. München: Reinhardt, 2015.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1500" dirty="0"/>
              <a:t>MAYER, ANDREAS: Lese-Rechtschreibstörungen (LRS). München: Reinhardt 2016.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1500" dirty="0"/>
              <a:t>MAYER, ANDREAS: Sprachheilpädagogischer Unterricht – Basisartikel. In: Sprachförderung und Sprachtherapie in Schule und Praxis 3 (2015), S. 130-137.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1500" dirty="0"/>
              <a:t>MAYER, ANDREAS: Semantisch-lexikalische Störungen – Basisartikel. In: Sprachförderung und Sprachtherapie in Schule und Praxis 1 (2012), S. 54-62.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1500" dirty="0"/>
              <a:t>MOTSCH, HANS-JOACHIM: Kontextoptimierung. Evidenzbasierte Intervention bei grammatischen Störungen in Therapie und Unterricht. München: Reinhardt, 4. Auflage 2017. 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Literatur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621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395536" y="1412776"/>
            <a:ext cx="8064896" cy="4104456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de-DE" sz="1500" dirty="0"/>
              <a:t>SCHÖNAUER-SCHNEIDER, WILMA: Komplexität von Sprachstörungen und ihre Verbindungen zu Lern- und Verhaltensstörungen. In: GROHNFELDT, MANFRED (Hrsg.): Grundwissen der Sprachheilpädagogik und Sprachtherapie. Stuttgart: Kohlhammer, 2014, S. 103-108.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1500" dirty="0"/>
              <a:t>TOMBLIN, J. BRUCE/RECORDS, NANCY L./BUCKWALTER, PAULA/ZHANG, XUYANG/SMITH, ELAINE/O’BRIEN, MARLEA: </a:t>
            </a:r>
            <a:r>
              <a:rPr lang="en-US" sz="1500" dirty="0"/>
              <a:t>Prevalence of Specific Language Impairment in Kindergarten Children. In: Journal of Speech, Language and Hearing Research</a:t>
            </a:r>
            <a:r>
              <a:rPr lang="de-DE" sz="1500" dirty="0"/>
              <a:t> 40 (1997), S. 1245-1260.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1500" dirty="0"/>
              <a:t>WILDEGGER-LACK, ELISABETH: Aussprachestörung – Phonetik. In: GROHNFELDT, MANFRED (Hrsg.): Lehrbuch der Sprachheilpädagogik und Logopädie. Band 2. Erscheinungsformen und Störungsbilder. Stuttgart: Kohlhammer, 2. Auflage 2009, S. 26-38. 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Literatur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688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MU_Corporate Design_2">
  <a:themeElements>
    <a:clrScheme name="LMU-Farben_eigen">
      <a:dk1>
        <a:srgbClr val="006C31"/>
      </a:dk1>
      <a:lt1>
        <a:srgbClr val="808080"/>
      </a:lt1>
      <a:dk2>
        <a:srgbClr val="006C31"/>
      </a:dk2>
      <a:lt2>
        <a:srgbClr val="D9D9D9"/>
      </a:lt2>
      <a:accent1>
        <a:srgbClr val="2C854D"/>
      </a:accent1>
      <a:accent2>
        <a:srgbClr val="D9D9D9"/>
      </a:accent2>
      <a:accent3>
        <a:srgbClr val="006C31"/>
      </a:accent3>
      <a:accent4>
        <a:srgbClr val="808080"/>
      </a:accent4>
      <a:accent5>
        <a:srgbClr val="FFFFFF"/>
      </a:accent5>
      <a:accent6>
        <a:srgbClr val="000000"/>
      </a:accent6>
      <a:hlink>
        <a:srgbClr val="006C31"/>
      </a:hlink>
      <a:folHlink>
        <a:srgbClr val="2C854D"/>
      </a:folHlink>
    </a:clrScheme>
    <a:fontScheme name="Leere Prä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" charset="-128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7) PPT_Begleitmaterialien_Inklusion (1)</Template>
  <TotalTime>0</TotalTime>
  <Words>1821</Words>
  <Application>Microsoft Office PowerPoint</Application>
  <PresentationFormat>Bildschirmpräsentation (4:3)</PresentationFormat>
  <Paragraphs>246</Paragraphs>
  <Slides>30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30</vt:i4>
      </vt:variant>
    </vt:vector>
  </HeadingPairs>
  <TitlesOfParts>
    <vt:vector size="31" baseType="lpstr">
      <vt:lpstr>LMU_Corporate Design_2</vt:lpstr>
      <vt:lpstr>Sonderpädagogischer Förderbedarf im Förderschwerpunkt Sprache</vt:lpstr>
      <vt:lpstr>PowerPoint-Präsentation</vt:lpstr>
      <vt:lpstr>Sprachheilpädagogik als interdisziplinäre Wissenschaft </vt:lpstr>
      <vt:lpstr>Sprachheilpädagogik als interdisziplinäre Wissenschaft </vt:lpstr>
      <vt:lpstr>Sprachheilpädagogik</vt:lpstr>
      <vt:lpstr>Das Störungsbild der Spezifischen Sprachentwicklungsstörung</vt:lpstr>
      <vt:lpstr>Das Störungsbild der Spezifischen Sprachentwicklungsstörung</vt:lpstr>
      <vt:lpstr>Symptomatik auf den unterschiedlichen Sprachebenen</vt:lpstr>
      <vt:lpstr>Symptomatik der SSES auf den verschiedenen Sprachebenen: Aussprache</vt:lpstr>
      <vt:lpstr>Symptomatik der SSES auf den verschiedenen Sprachebenen: Aussprache</vt:lpstr>
      <vt:lpstr>Symptomatik der SSES auf den verschiedenen Sprachebenen: Wortschatz</vt:lpstr>
      <vt:lpstr>Symptomatik der SSES auf den verschiedenen Sprachebenen: Wortschatz</vt:lpstr>
      <vt:lpstr>Symptomatik der SSES auf den verschiedenen Sprachebenen: Wortschatz</vt:lpstr>
      <vt:lpstr>Symptomatik der SSES auf den verschiedenen Sprachebenen: Grammatik</vt:lpstr>
      <vt:lpstr>Symptomatik der SSES auf den verschiedenen Sprachebenen: Grammatik</vt:lpstr>
      <vt:lpstr>Symptomatik der SSES auf den verschiedenen Sprachebenen: Grammatik</vt:lpstr>
      <vt:lpstr>Symptomatik der SSES auf den verschiedenen Sprachebenen: Grammatik</vt:lpstr>
      <vt:lpstr>Symptomatik der SSES auf den verschiedenen Sprachebenen: Grammatik</vt:lpstr>
      <vt:lpstr>Symptomatik der SSES auf den verschiedenen Sprachebenen: Pragmatik</vt:lpstr>
      <vt:lpstr>Symptomatik der SSES auf den verschiedenen Sprachebenen: Pragmatik</vt:lpstr>
      <vt:lpstr>SSES und Schriftsprache</vt:lpstr>
      <vt:lpstr>SSES und Sprachverständnisschwierigkeiten</vt:lpstr>
      <vt:lpstr>SSES und Sprachverständnisschwierigkeiten</vt:lpstr>
      <vt:lpstr>Zusammenhang: Sprachliche Beeinträchtigungen und Störungen in den Bereichen des Lernens und Verhaltens</vt:lpstr>
      <vt:lpstr>Zusammenhang: Sprachliche Beeinträchtigungen und Störungen in den Bereichen des Lernens und Verhaltens</vt:lpstr>
      <vt:lpstr>Fazit</vt:lpstr>
      <vt:lpstr>Arbeitsaufträge</vt:lpstr>
      <vt:lpstr>Literatur</vt:lpstr>
      <vt:lpstr>Literatur</vt:lpstr>
      <vt:lpstr>Literatur</vt:lpstr>
    </vt:vector>
  </TitlesOfParts>
  <Company>ZUV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Sonderpädagogischer Förderbedarf im Förderschwerpunkt Lernen</dc:title>
  <dc:creator>Miriam</dc:creator>
  <cp:lastModifiedBy>Benrod</cp:lastModifiedBy>
  <cp:revision>37</cp:revision>
  <dcterms:created xsi:type="dcterms:W3CDTF">2019-02-26T10:47:21Z</dcterms:created>
  <dcterms:modified xsi:type="dcterms:W3CDTF">2019-05-21T12:28:51Z</dcterms:modified>
</cp:coreProperties>
</file>