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0" r:id="rId2"/>
    <p:sldId id="257" r:id="rId3"/>
    <p:sldId id="258" r:id="rId4"/>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4" autoAdjust="0"/>
    <p:restoredTop sz="94660"/>
  </p:normalViewPr>
  <p:slideViewPr>
    <p:cSldViewPr snapToGrid="0">
      <p:cViewPr varScale="1">
        <p:scale>
          <a:sx n="116" d="100"/>
          <a:sy n="116" d="100"/>
        </p:scale>
        <p:origin x="96"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B6CE9357-309C-4EC0-B5C7-33DECD90F555}" type="datetimeFigureOut">
              <a:rPr lang="de-DE" smtClean="0"/>
              <a:t>24.06.2021</a:t>
            </a:fld>
            <a:endParaRPr lang="de-DE"/>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03DCF8E8-1F92-4C1C-9BE3-FA7B73219F24}" type="slidenum">
              <a:rPr lang="de-DE" smtClean="0"/>
              <a:t>‹Nr.›</a:t>
            </a:fld>
            <a:endParaRPr lang="de-DE"/>
          </a:p>
        </p:txBody>
      </p:sp>
    </p:spTree>
    <p:extLst>
      <p:ext uri="{BB962C8B-B14F-4D97-AF65-F5344CB8AC3E}">
        <p14:creationId xmlns:p14="http://schemas.microsoft.com/office/powerpoint/2010/main" val="354530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2</a:t>
            </a:fld>
            <a:endParaRPr lang="de-DE" altLang="de-DE"/>
          </a:p>
        </p:txBody>
      </p:sp>
    </p:spTree>
    <p:extLst>
      <p:ext uri="{BB962C8B-B14F-4D97-AF65-F5344CB8AC3E}">
        <p14:creationId xmlns:p14="http://schemas.microsoft.com/office/powerpoint/2010/main" val="34518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3</a:t>
            </a:fld>
            <a:endParaRPr lang="de-DE" altLang="de-DE"/>
          </a:p>
        </p:txBody>
      </p:sp>
    </p:spTree>
    <p:extLst>
      <p:ext uri="{BB962C8B-B14F-4D97-AF65-F5344CB8AC3E}">
        <p14:creationId xmlns:p14="http://schemas.microsoft.com/office/powerpoint/2010/main" val="1602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91056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8687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7064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6815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DAFD194-FF23-4FEE-87AD-92438619FFDF}" type="datetimeFigureOut">
              <a:rPr lang="de-DE" smtClean="0"/>
              <a:t>24.06.2021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285803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DAFD194-FF23-4FEE-87AD-92438619FFDF}" type="datetimeFigureOut">
              <a:rPr lang="de-DE" smtClean="0"/>
              <a:t>24.06.2021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877376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DAFD194-FF23-4FEE-87AD-92438619FFDF}" type="datetimeFigureOut">
              <a:rPr lang="de-DE" smtClean="0"/>
              <a:t>24.06.2021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77508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1339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5040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9511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305164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FD194-FF23-4FEE-87AD-92438619FFDF}" type="datetimeFigureOut">
              <a:rPr lang="de-DE" smtClean="0"/>
              <a:t>24.06.2021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05F4D-7ECE-4475-B118-5A0347974BEB}" type="slidenum">
              <a:rPr lang="de-DE" smtClean="0"/>
              <a:t>‹Nr.›</a:t>
            </a:fld>
            <a:endParaRPr lang="de-DE"/>
          </a:p>
        </p:txBody>
      </p:sp>
    </p:spTree>
    <p:extLst>
      <p:ext uri="{BB962C8B-B14F-4D97-AF65-F5344CB8AC3E}">
        <p14:creationId xmlns:p14="http://schemas.microsoft.com/office/powerpoint/2010/main" val="3862148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50492"/>
            <a:ext cx="10515600" cy="1340259"/>
          </a:xfrm>
        </p:spPr>
        <p:txBody>
          <a:bodyPr>
            <a:normAutofit/>
          </a:bodyPr>
          <a:lstStyle/>
          <a:p>
            <a:pPr lvl="0" algn="just" eaLnBrk="0" fontAlgn="base" hangingPunct="0">
              <a:lnSpc>
                <a:spcPct val="100000"/>
              </a:lnSpc>
              <a:spcAft>
                <a:spcPct val="0"/>
              </a:spcAft>
            </a:pPr>
            <a:r>
              <a:rPr lang="de-DE" altLang="de-DE" sz="1300" dirty="0">
                <a:latin typeface="Arial" panose="020B0604020202020204" pitchFamily="34" charset="0"/>
                <a:ea typeface="Times New Roman" panose="02020603050405020304" pitchFamily="18" charset="0"/>
                <a:cs typeface="Arial" panose="020B0604020202020204" pitchFamily="34" charset="0"/>
              </a:rPr>
              <a:t>Mit dem Baum erhalten Sie eine Struktur an die Hand, die bei der Beschäftigung mit Fallbeispiel „Laura“ helfen soll, die gewonnenen Eindr</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cke und Erkenntnisse aus den Filmen und den begleitenden Materialien in Bezug auf Laura sukzessiv festzuhalten, zu verfeinern und zu sortieren. Im Baum kann sowohl eine Einzelperson als auch ein Team anschaulich ihre Auffassung verdeutlichen, welche Wurzeln Laura ihrer Einschätzung nach mitbringt, wohin sie sich bei entsprechender Unterst</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tzung entwickeln k</a:t>
            </a:r>
            <a:r>
              <a:rPr lang="de-DE" altLang="de-DE" sz="1300" dirty="0">
                <a:latin typeface="Calibri" panose="020F0502020204030204" pitchFamily="34" charset="0"/>
                <a:ea typeface="Times New Roman" panose="02020603050405020304" pitchFamily="18" charset="0"/>
                <a:cs typeface="Arial" panose="020B0604020202020204" pitchFamily="34" charset="0"/>
              </a:rPr>
              <a:t>ö</a:t>
            </a:r>
            <a:r>
              <a:rPr lang="de-DE" altLang="de-DE" sz="1300" dirty="0">
                <a:latin typeface="Arial" panose="020B0604020202020204" pitchFamily="34" charset="0"/>
                <a:ea typeface="Times New Roman" panose="02020603050405020304" pitchFamily="18" charset="0"/>
                <a:cs typeface="Arial" panose="020B0604020202020204" pitchFamily="34" charset="0"/>
              </a:rPr>
              <a:t>nnte und welche Schlüsselstellen in der Interaktion zwischen Laura und der Lehrkraft als wesentlich angesehen werden. Der Baum setzt sich aus 3 Teilen zusammen:</a:t>
            </a:r>
            <a:endParaRPr lang="de-DE" sz="1300" dirty="0">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nvPr>
        </p:nvGraphicFramePr>
        <p:xfrm>
          <a:off x="1275780" y="2359294"/>
          <a:ext cx="7873696" cy="3184363"/>
        </p:xfrm>
        <a:graphic>
          <a:graphicData uri="http://schemas.openxmlformats.org/drawingml/2006/table">
            <a:tbl>
              <a:tblPr firstRow="1" firstCol="1" bandRow="1">
                <a:tableStyleId>{5C22544A-7EE6-4342-B048-85BDC9FD1C3A}</a:tableStyleId>
              </a:tblPr>
              <a:tblGrid>
                <a:gridCol w="1596983">
                  <a:extLst>
                    <a:ext uri="{9D8B030D-6E8A-4147-A177-3AD203B41FA5}">
                      <a16:colId xmlns:a16="http://schemas.microsoft.com/office/drawing/2014/main" val="1587717604"/>
                    </a:ext>
                  </a:extLst>
                </a:gridCol>
                <a:gridCol w="6276713">
                  <a:extLst>
                    <a:ext uri="{9D8B030D-6E8A-4147-A177-3AD203B41FA5}">
                      <a16:colId xmlns:a16="http://schemas.microsoft.com/office/drawing/2014/main" val="2386236946"/>
                    </a:ext>
                  </a:extLst>
                </a:gridCol>
              </a:tblGrid>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just" eaLnBrk="0" fontAlgn="base" hangingPunct="0">
                        <a:lnSpc>
                          <a:spcPct val="115000"/>
                        </a:lnSpc>
                      </a:pPr>
                      <a:endParaRPr lang="de-DE" sz="1000" b="1" kern="1200" dirty="0" smtClean="0">
                        <a:solidFill>
                          <a:schemeClr val="tx1"/>
                        </a:solidFill>
                        <a:effectLst/>
                      </a:endParaRPr>
                    </a:p>
                    <a:p>
                      <a:pPr algn="just" eaLnBrk="0" fontAlgn="base" hangingPunct="0">
                        <a:lnSpc>
                          <a:spcPct val="115000"/>
                        </a:lnSpc>
                      </a:pPr>
                      <a:r>
                        <a:rPr lang="de-DE" sz="1000" b="1" kern="1200" dirty="0" smtClean="0">
                          <a:solidFill>
                            <a:schemeClr val="tx1"/>
                          </a:solidFill>
                          <a:effectLst/>
                        </a:rPr>
                        <a:t>Konkretes </a:t>
                      </a:r>
                      <a:r>
                        <a:rPr lang="de-DE" sz="1000" b="1" kern="1200" dirty="0">
                          <a:solidFill>
                            <a:schemeClr val="tx1"/>
                          </a:solidFill>
                          <a:effectLst/>
                        </a:rPr>
                        <a:t>Handeln – die Krone wächst mit Unterstützung</a:t>
                      </a:r>
                      <a:endParaRPr lang="de-DE" sz="1100" b="1" dirty="0">
                        <a:solidFill>
                          <a:schemeClr val="tx1"/>
                        </a:solidFill>
                        <a:effectLst/>
                      </a:endParaRPr>
                    </a:p>
                    <a:p>
                      <a:pPr algn="just" eaLnBrk="0" fontAlgn="base" hangingPunct="0">
                        <a:lnSpc>
                          <a:spcPct val="115000"/>
                        </a:lnSpc>
                      </a:pPr>
                      <a:r>
                        <a:rPr lang="de-DE" sz="1000" b="0" kern="1200" dirty="0">
                          <a:solidFill>
                            <a:schemeClr val="tx1"/>
                          </a:solidFill>
                          <a:effectLst/>
                        </a:rPr>
                        <a:t>Wie können Sie als Lehrkraft die Schülerin/ den Schüler in unterschiedlichen Bereichen bzw. Situationen </a:t>
                      </a:r>
                      <a:r>
                        <a:rPr lang="de-DE" sz="1000" b="0" kern="1200" dirty="0" smtClean="0">
                          <a:solidFill>
                            <a:schemeClr val="tx1"/>
                          </a:solidFill>
                          <a:effectLst/>
                        </a:rPr>
                        <a:t>unterstützen? Welche konkreten erste Schritte und Fördermaßnahmen würden Sie als Lehrkraft</a:t>
                      </a:r>
                      <a:r>
                        <a:rPr lang="de-DE" sz="1000" b="0" kern="1200" baseline="0" dirty="0" smtClean="0">
                          <a:solidFill>
                            <a:schemeClr val="tx1"/>
                          </a:solidFill>
                          <a:effectLst/>
                        </a:rPr>
                        <a:t> ergreifen und ausprobieren?</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solidFill>
                      <a:schemeClr val="accent5">
                        <a:lumMod val="40000"/>
                        <a:lumOff val="60000"/>
                      </a:schemeClr>
                    </a:solidFill>
                  </a:tcPr>
                </a:tc>
                <a:extLst>
                  <a:ext uri="{0D108BD9-81ED-4DB2-BD59-A6C34878D82A}">
                    <a16:rowId xmlns:a16="http://schemas.microsoft.com/office/drawing/2014/main" val="3732453278"/>
                  </a:ext>
                </a:extLst>
              </a:tr>
              <a:tr h="1119337">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T w="38100" cmpd="sng">
                      <a:noFill/>
                    </a:lnT>
                    <a:noFill/>
                  </a:tcPr>
                </a:tc>
                <a:tc>
                  <a:txBody>
                    <a:bodyPr/>
                    <a:lstStyle/>
                    <a:p>
                      <a:pPr algn="just" eaLnBrk="0" fontAlgn="base" hangingPunct="0">
                        <a:lnSpc>
                          <a:spcPct val="115000"/>
                        </a:lnSpc>
                      </a:pPr>
                      <a:endParaRPr lang="de-DE" sz="1000" kern="1200" dirty="0" smtClean="0">
                        <a:effectLst/>
                      </a:endParaRPr>
                    </a:p>
                    <a:p>
                      <a:pPr algn="just" eaLnBrk="0" fontAlgn="base" hangingPunct="0">
                        <a:lnSpc>
                          <a:spcPct val="115000"/>
                        </a:lnSpc>
                      </a:pPr>
                      <a:r>
                        <a:rPr lang="de-DE" sz="1000" b="1" kern="1200" dirty="0" smtClean="0">
                          <a:effectLst/>
                        </a:rPr>
                        <a:t>Schlüsselstellen </a:t>
                      </a:r>
                      <a:r>
                        <a:rPr lang="de-DE" sz="1000" b="1" kern="1200" dirty="0">
                          <a:effectLst/>
                        </a:rPr>
                        <a:t>– im „Stamm“ entscheidet es sich</a:t>
                      </a:r>
                      <a:endParaRPr lang="de-DE" sz="1100" b="1" dirty="0">
                        <a:effectLst/>
                      </a:endParaRPr>
                    </a:p>
                    <a:p>
                      <a:pPr marL="0" marR="0" lvl="0" indent="0" algn="just" defTabSz="914400" rtl="0" eaLnBrk="0" fontAlgn="base" latinLnBrk="0" hangingPunct="0">
                        <a:lnSpc>
                          <a:spcPct val="115000"/>
                        </a:lnSpc>
                        <a:spcBef>
                          <a:spcPts val="0"/>
                        </a:spcBef>
                        <a:spcAft>
                          <a:spcPts val="0"/>
                        </a:spcAft>
                        <a:buClrTx/>
                        <a:buSzTx/>
                        <a:buFontTx/>
                        <a:buNone/>
                        <a:tabLst/>
                        <a:defRPr/>
                      </a:pPr>
                      <a:r>
                        <a:rPr lang="de-DE" sz="1000" kern="1200" dirty="0" smtClean="0">
                          <a:effectLst/>
                        </a:rPr>
                        <a:t>Welche Dinge wollen Sie als Lehrkraft besonders im Fokus behalten, weil sie entscheidend sind? Welche Schwerpunkte würden Sie in der Förderung und der Interaktion mit der Schülerin/dem Schüler als „Kern“ bezeichnen, den Sie nicht aus den Augen verlieren wollen?</a:t>
                      </a:r>
                      <a:endParaRPr lang="de-DE" sz="11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6482740"/>
                  </a:ext>
                </a:extLst>
              </a:tr>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endParaRPr lang="de-DE" sz="1000" dirty="0" smtClean="0">
                        <a:effectLst/>
                      </a:endParaRPr>
                    </a:p>
                    <a:p>
                      <a:pPr algn="just">
                        <a:lnSpc>
                          <a:spcPct val="115000"/>
                        </a:lnSpc>
                        <a:spcAft>
                          <a:spcPts val="0"/>
                        </a:spcAft>
                      </a:pPr>
                      <a:r>
                        <a:rPr lang="de-DE" sz="1000" b="1" dirty="0" smtClean="0">
                          <a:effectLst/>
                        </a:rPr>
                        <a:t>Persönlichkeit </a:t>
                      </a:r>
                      <a:r>
                        <a:rPr lang="de-DE" sz="1000" b="1" dirty="0">
                          <a:effectLst/>
                        </a:rPr>
                        <a:t>– Mensch und seine Wurzeln</a:t>
                      </a:r>
                      <a:endParaRPr lang="de-DE" sz="1100" b="1" dirty="0">
                        <a:effectLst/>
                      </a:endParaRPr>
                    </a:p>
                    <a:p>
                      <a:pPr algn="just">
                        <a:lnSpc>
                          <a:spcPct val="115000"/>
                        </a:lnSpc>
                        <a:spcAft>
                          <a:spcPts val="0"/>
                        </a:spcAft>
                      </a:pPr>
                      <a:r>
                        <a:rPr lang="de-DE" sz="1000" dirty="0">
                          <a:effectLst/>
                        </a:rPr>
                        <a:t>Mit diesen Voraussetzungen geht unser Kind in die Schule bzw. erlebt es das Inselspiel. Wie wirkt die Schülerin/ der Schüler auf Sie? Wie würden Sie die Schülerin/ den Schüler beschreiben? Wer ist die Schülerin/ der Schüler?</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8283193"/>
                  </a:ext>
                </a:extLst>
              </a:tr>
            </a:tbl>
          </a:graphicData>
        </a:graphic>
      </p:graphicFrame>
      <p:pic>
        <p:nvPicPr>
          <p:cNvPr id="1027" name="Grafik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0073" y="2496371"/>
            <a:ext cx="954663" cy="5906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Grafik 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 t="42871"/>
          <a:stretch/>
        </p:blipFill>
        <p:spPr bwMode="auto">
          <a:xfrm flipH="1">
            <a:off x="1585049" y="3733184"/>
            <a:ext cx="884710" cy="533481"/>
          </a:xfrm>
          <a:prstGeom prst="rect">
            <a:avLst/>
          </a:prstGeom>
          <a:noFill/>
          <a:extLst>
            <a:ext uri="{909E8E84-426E-40DD-AFC4-6F175D3DCCD1}">
              <a14:hiddenFill xmlns:a14="http://schemas.microsoft.com/office/drawing/2010/main">
                <a:solidFill>
                  <a:srgbClr val="FFFFFF"/>
                </a:solidFill>
              </a14:hiddenFill>
            </a:ext>
          </a:extLst>
        </p:spPr>
      </p:pic>
      <p:pic>
        <p:nvPicPr>
          <p:cNvPr id="1025" name="Grafik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3769" y="4814709"/>
            <a:ext cx="907272" cy="504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412665" y="5808650"/>
            <a:ext cx="10217188" cy="369332"/>
          </a:xfrm>
          <a:prstGeom prst="rect">
            <a:avLst/>
          </a:prstGeom>
          <a:noFill/>
        </p:spPr>
        <p:txBody>
          <a:bodyPr wrap="square" rtlCol="0">
            <a:spAutoFit/>
          </a:bodyPr>
          <a:lstStyle/>
          <a:p>
            <a:r>
              <a:rPr lang="de-DE" dirty="0" smtClean="0"/>
              <a:t>Die beiden folgenden Beispiele zeigen, dass der Baum unterschiedlich vorstrukturiert werden kann: </a:t>
            </a:r>
            <a:endParaRPr lang="de-DE" dirty="0"/>
          </a:p>
        </p:txBody>
      </p:sp>
      <p:sp>
        <p:nvSpPr>
          <p:cNvPr id="3" name="Textfeld 2"/>
          <p:cNvSpPr txBox="1"/>
          <p:nvPr/>
        </p:nvSpPr>
        <p:spPr>
          <a:xfrm flipH="1">
            <a:off x="838200" y="287479"/>
            <a:ext cx="10330257" cy="338554"/>
          </a:xfrm>
          <a:prstGeom prst="rect">
            <a:avLst/>
          </a:prstGeom>
          <a:noFill/>
        </p:spPr>
        <p:txBody>
          <a:bodyPr wrap="square" rtlCol="0">
            <a:spAutoFit/>
          </a:bodyPr>
          <a:lstStyle/>
          <a:p>
            <a:pPr algn="ctr"/>
            <a:r>
              <a:rPr lang="de-DE" altLang="de-DE" sz="1600" b="1" dirty="0">
                <a:latin typeface="Arial" panose="020B0604020202020204" pitchFamily="34" charset="0"/>
                <a:ea typeface="Times New Roman" panose="02020603050405020304" pitchFamily="18" charset="0"/>
                <a:cs typeface="Arial" panose="020B0604020202020204" pitchFamily="34" charset="0"/>
              </a:rPr>
              <a:t>Der „Baum“: Ein bewährtes Werkzeug bei der Auseinandersetzung mit Fallbeispielen in Seminaren</a:t>
            </a:r>
            <a:endParaRPr lang="de-DE" sz="1600" dirty="0"/>
          </a:p>
        </p:txBody>
      </p:sp>
    </p:spTree>
    <p:extLst>
      <p:ext uri="{BB962C8B-B14F-4D97-AF65-F5344CB8AC3E}">
        <p14:creationId xmlns:p14="http://schemas.microsoft.com/office/powerpoint/2010/main" val="550905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852" y="154233"/>
            <a:ext cx="8886305" cy="6157914"/>
          </a:xfrm>
          <a:prstGeom prst="rect">
            <a:avLst/>
          </a:prstGeom>
        </p:spPr>
      </p:pic>
      <p:sp>
        <p:nvSpPr>
          <p:cNvPr id="6" name="Textfeld 5"/>
          <p:cNvSpPr txBox="1"/>
          <p:nvPr/>
        </p:nvSpPr>
        <p:spPr>
          <a:xfrm>
            <a:off x="5488256" y="4203330"/>
            <a:ext cx="1365380" cy="1077218"/>
          </a:xfrm>
          <a:prstGeom prst="rect">
            <a:avLst/>
          </a:prstGeom>
          <a:solidFill>
            <a:schemeClr val="accent6">
              <a:lumMod val="20000"/>
              <a:lumOff val="80000"/>
            </a:schemeClr>
          </a:solidFill>
        </p:spPr>
        <p:txBody>
          <a:bodyPr wrap="square" rtlCol="0">
            <a:spAutoFit/>
          </a:bodyPr>
          <a:lstStyle/>
          <a:p>
            <a:pPr algn="ctr"/>
            <a:r>
              <a:rPr lang="de-DE" sz="1600" b="1" dirty="0"/>
              <a:t>Wer ist</a:t>
            </a:r>
            <a:r>
              <a:rPr lang="de-DE" sz="1600" b="1" dirty="0" smtClean="0"/>
              <a:t>…? </a:t>
            </a:r>
            <a:r>
              <a:rPr lang="de-DE" sz="1600" b="1" smtClean="0"/>
              <a:t>Mein erstes Bild </a:t>
            </a:r>
            <a:r>
              <a:rPr lang="de-DE" sz="1600" b="1" dirty="0" smtClean="0"/>
              <a:t>von</a:t>
            </a:r>
            <a:r>
              <a:rPr lang="de-DE" sz="1600" b="1" dirty="0"/>
              <a:t> </a:t>
            </a:r>
            <a:r>
              <a:rPr lang="de-DE" sz="1600" b="1" dirty="0" smtClean="0"/>
              <a:t>Laura </a:t>
            </a:r>
          </a:p>
        </p:txBody>
      </p:sp>
      <p:sp>
        <p:nvSpPr>
          <p:cNvPr id="7" name="Textfeld 6"/>
          <p:cNvSpPr txBox="1"/>
          <p:nvPr/>
        </p:nvSpPr>
        <p:spPr>
          <a:xfrm>
            <a:off x="4534967" y="2260145"/>
            <a:ext cx="3315732" cy="769441"/>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endParaRPr lang="de-DE" sz="1400" dirty="0" smtClean="0"/>
          </a:p>
          <a:p>
            <a:pPr algn="ctr"/>
            <a:r>
              <a:rPr lang="de-DE" sz="1400" dirty="0" smtClean="0">
                <a:latin typeface="Calibri" panose="020F0502020204030204" pitchFamily="34" charset="0"/>
                <a:cs typeface="Calibri" panose="020F0502020204030204" pitchFamily="34" charset="0"/>
              </a:rPr>
              <a:t>erscheinen mir für </a:t>
            </a:r>
            <a:r>
              <a:rPr lang="de-DE" sz="1400" dirty="0"/>
              <a:t>m</a:t>
            </a:r>
            <a:r>
              <a:rPr lang="de-DE" sz="1400" dirty="0" smtClean="0"/>
              <a:t>eine </a:t>
            </a:r>
            <a:r>
              <a:rPr lang="de-DE" sz="1400" dirty="0"/>
              <a:t>Interaktion </a:t>
            </a:r>
            <a:r>
              <a:rPr lang="de-DE" sz="1400" dirty="0" smtClean="0"/>
              <a:t>mit Laura </a:t>
            </a:r>
            <a:r>
              <a:rPr lang="de-DE" sz="1400" dirty="0" smtClean="0">
                <a:latin typeface="Calibri" panose="020F0502020204030204" pitchFamily="34" charset="0"/>
                <a:cs typeface="Calibri" panose="020F0502020204030204" pitchFamily="34" charset="0"/>
              </a:rPr>
              <a:t>entscheidend wichtig?</a:t>
            </a:r>
            <a:endParaRPr lang="de-DE" sz="1400" dirty="0" smtClean="0"/>
          </a:p>
        </p:txBody>
      </p:sp>
      <p:sp>
        <p:nvSpPr>
          <p:cNvPr id="8" name="Textfeld 7"/>
          <p:cNvSpPr txBox="1"/>
          <p:nvPr/>
        </p:nvSpPr>
        <p:spPr>
          <a:xfrm>
            <a:off x="4465800" y="257054"/>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307777"/>
          </a:xfrm>
          <a:prstGeom prst="rect">
            <a:avLst/>
          </a:prstGeom>
          <a:solidFill>
            <a:schemeClr val="bg1"/>
          </a:solidFill>
        </p:spPr>
        <p:txBody>
          <a:bodyPr wrap="square" rtlCol="0">
            <a:spAutoFit/>
          </a:bodyPr>
          <a:lstStyle/>
          <a:p>
            <a:endParaRPr lang="de-DE" sz="1400"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5106254" y="5327008"/>
            <a:ext cx="2173158" cy="523220"/>
          </a:xfrm>
          <a:prstGeom prst="rect">
            <a:avLst/>
          </a:prstGeom>
          <a:solidFill>
            <a:schemeClr val="bg1"/>
          </a:solidFill>
        </p:spPr>
        <p:txBody>
          <a:bodyPr wrap="square" rtlCol="0">
            <a:spAutoFit/>
          </a:bodyPr>
          <a:lstStyle/>
          <a:p>
            <a:pPr algn="ctr"/>
            <a:r>
              <a:rPr lang="de-DE" sz="1400" dirty="0" smtClean="0"/>
              <a:t>Persönlichkeit/Charakter- Stärken-Schwierigkeiten…</a:t>
            </a:r>
          </a:p>
        </p:txBody>
      </p:sp>
      <p:sp>
        <p:nvSpPr>
          <p:cNvPr id="12" name="Textfeld 11"/>
          <p:cNvSpPr txBox="1"/>
          <p:nvPr/>
        </p:nvSpPr>
        <p:spPr>
          <a:xfrm>
            <a:off x="9302983" y="4357218"/>
            <a:ext cx="1365380" cy="307777"/>
          </a:xfrm>
          <a:prstGeom prst="rect">
            <a:avLst/>
          </a:prstGeom>
          <a:solidFill>
            <a:schemeClr val="bg1"/>
          </a:solidFill>
        </p:spPr>
        <p:txBody>
          <a:bodyPr wrap="square" rtlCol="0">
            <a:spAutoFit/>
          </a:bodyPr>
          <a:lstStyle/>
          <a:p>
            <a:pPr algn="ctr"/>
            <a:endParaRPr lang="de-DE" sz="1400" dirty="0"/>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887732" y="4664995"/>
            <a:ext cx="1557217" cy="307777"/>
          </a:xfrm>
          <a:prstGeom prst="rect">
            <a:avLst/>
          </a:prstGeom>
          <a:solidFill>
            <a:schemeClr val="bg1"/>
          </a:solidFill>
        </p:spPr>
        <p:txBody>
          <a:bodyPr wrap="square" rtlCol="0">
            <a:spAutoFit/>
          </a:bodyPr>
          <a:lstStyle/>
          <a:p>
            <a:pPr algn="ctr"/>
            <a:endParaRPr lang="de-DE" sz="1400" dirty="0" smtClean="0"/>
          </a:p>
        </p:txBody>
      </p:sp>
      <p:sp>
        <p:nvSpPr>
          <p:cNvPr id="15" name="Textfeld 14"/>
          <p:cNvSpPr txBox="1"/>
          <p:nvPr/>
        </p:nvSpPr>
        <p:spPr>
          <a:xfrm>
            <a:off x="3777436" y="5481840"/>
            <a:ext cx="1305403" cy="307777"/>
          </a:xfrm>
          <a:prstGeom prst="rect">
            <a:avLst/>
          </a:prstGeom>
          <a:solidFill>
            <a:schemeClr val="bg1"/>
          </a:solidFill>
        </p:spPr>
        <p:txBody>
          <a:bodyPr wrap="square" rtlCol="0">
            <a:spAutoFit/>
          </a:bodyPr>
          <a:lstStyle/>
          <a:p>
            <a:pPr algn="ctr"/>
            <a:endParaRPr lang="de-DE" sz="1400" dirty="0"/>
          </a:p>
        </p:txBody>
      </p:sp>
      <p:sp>
        <p:nvSpPr>
          <p:cNvPr id="16" name="Textfeld 15"/>
          <p:cNvSpPr txBox="1"/>
          <p:nvPr/>
        </p:nvSpPr>
        <p:spPr>
          <a:xfrm>
            <a:off x="9547150" y="4981666"/>
            <a:ext cx="1305403" cy="307777"/>
          </a:xfrm>
          <a:prstGeom prst="rect">
            <a:avLst/>
          </a:prstGeom>
          <a:solidFill>
            <a:schemeClr val="bg1"/>
          </a:solidFill>
        </p:spPr>
        <p:txBody>
          <a:bodyPr wrap="square" rtlCol="0">
            <a:spAutoFit/>
          </a:bodyPr>
          <a:lstStyle/>
          <a:p>
            <a:pPr algn="ctr"/>
            <a:endParaRPr lang="de-DE" sz="1400" dirty="0" smtClean="0"/>
          </a:p>
        </p:txBody>
      </p:sp>
      <p:sp>
        <p:nvSpPr>
          <p:cNvPr id="17" name="Textfeld 16"/>
          <p:cNvSpPr txBox="1"/>
          <p:nvPr/>
        </p:nvSpPr>
        <p:spPr>
          <a:xfrm>
            <a:off x="2037460" y="682016"/>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8" name="Textfeld 17"/>
          <p:cNvSpPr txBox="1"/>
          <p:nvPr/>
        </p:nvSpPr>
        <p:spPr>
          <a:xfrm>
            <a:off x="5001260" y="1037735"/>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9" name="Textfeld 18"/>
          <p:cNvSpPr txBox="1"/>
          <p:nvPr/>
        </p:nvSpPr>
        <p:spPr>
          <a:xfrm>
            <a:off x="8164864" y="63637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smtClean="0"/>
          </a:p>
        </p:txBody>
      </p:sp>
      <p:sp>
        <p:nvSpPr>
          <p:cNvPr id="20" name="Textfeld 19"/>
          <p:cNvSpPr txBox="1"/>
          <p:nvPr/>
        </p:nvSpPr>
        <p:spPr>
          <a:xfrm>
            <a:off x="1012142" y="171555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1" name="Textfeld 20"/>
          <p:cNvSpPr txBox="1"/>
          <p:nvPr/>
        </p:nvSpPr>
        <p:spPr>
          <a:xfrm>
            <a:off x="9200799" y="173464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4" name="Textfeld 23"/>
          <p:cNvSpPr txBox="1"/>
          <p:nvPr/>
        </p:nvSpPr>
        <p:spPr>
          <a:xfrm>
            <a:off x="8769047" y="4259114"/>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6" name="Textfeld 25"/>
          <p:cNvSpPr txBox="1"/>
          <p:nvPr/>
        </p:nvSpPr>
        <p:spPr>
          <a:xfrm>
            <a:off x="8373602"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7" name="Textfeld 26"/>
          <p:cNvSpPr txBox="1"/>
          <p:nvPr/>
        </p:nvSpPr>
        <p:spPr>
          <a:xfrm>
            <a:off x="2203715"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8" name="Textfeld 27"/>
          <p:cNvSpPr txBox="1"/>
          <p:nvPr/>
        </p:nvSpPr>
        <p:spPr>
          <a:xfrm>
            <a:off x="5117737" y="6235329"/>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9" name="Textfeld 28"/>
          <p:cNvSpPr txBox="1"/>
          <p:nvPr/>
        </p:nvSpPr>
        <p:spPr>
          <a:xfrm>
            <a:off x="1817653" y="4270913"/>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30" name="Textfeld 29"/>
          <p:cNvSpPr txBox="1"/>
          <p:nvPr/>
        </p:nvSpPr>
        <p:spPr>
          <a:xfrm>
            <a:off x="5001260" y="311586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Tree>
    <p:extLst>
      <p:ext uri="{BB962C8B-B14F-4D97-AF65-F5344CB8AC3E}">
        <p14:creationId xmlns:p14="http://schemas.microsoft.com/office/powerpoint/2010/main" val="251254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165" y="125342"/>
            <a:ext cx="9029852" cy="6157914"/>
          </a:xfrm>
          <a:prstGeom prst="rect">
            <a:avLst/>
          </a:prstGeom>
        </p:spPr>
      </p:pic>
      <p:sp>
        <p:nvSpPr>
          <p:cNvPr id="6" name="Textfeld 5"/>
          <p:cNvSpPr txBox="1"/>
          <p:nvPr/>
        </p:nvSpPr>
        <p:spPr>
          <a:xfrm>
            <a:off x="5488256" y="4203330"/>
            <a:ext cx="1365380" cy="1077218"/>
          </a:xfrm>
          <a:prstGeom prst="rect">
            <a:avLst/>
          </a:prstGeom>
          <a:solidFill>
            <a:schemeClr val="accent6">
              <a:lumMod val="20000"/>
              <a:lumOff val="80000"/>
            </a:schemeClr>
          </a:solidFill>
        </p:spPr>
        <p:txBody>
          <a:bodyPr wrap="square" rtlCol="0">
            <a:spAutoFit/>
          </a:bodyPr>
          <a:lstStyle/>
          <a:p>
            <a:pPr algn="ctr"/>
            <a:r>
              <a:rPr lang="de-DE" sz="1600" b="1" dirty="0"/>
              <a:t>Wer </a:t>
            </a:r>
            <a:r>
              <a:rPr lang="de-DE" sz="1600" b="1" dirty="0" smtClean="0"/>
              <a:t>ist</a:t>
            </a:r>
            <a:r>
              <a:rPr lang="de-DE" sz="1600" b="1" dirty="0"/>
              <a:t> </a:t>
            </a:r>
            <a:r>
              <a:rPr lang="de-DE" sz="1600" b="1" dirty="0" smtClean="0"/>
              <a:t>Laura? </a:t>
            </a:r>
            <a:r>
              <a:rPr lang="de-DE" sz="1600" b="1" smtClean="0"/>
              <a:t>Mein erstes </a:t>
            </a:r>
            <a:r>
              <a:rPr lang="de-DE" sz="1600" b="1" dirty="0" smtClean="0"/>
              <a:t>Bild </a:t>
            </a:r>
            <a:r>
              <a:rPr lang="de-DE" sz="1600" b="1" smtClean="0"/>
              <a:t>von</a:t>
            </a:r>
            <a:r>
              <a:rPr lang="de-DE" sz="1600" b="1"/>
              <a:t> </a:t>
            </a:r>
            <a:r>
              <a:rPr lang="de-DE" sz="1600" b="1" smtClean="0"/>
              <a:t>Laura: </a:t>
            </a:r>
            <a:endParaRPr lang="de-DE" sz="1600" b="1" dirty="0" smtClean="0"/>
          </a:p>
        </p:txBody>
      </p:sp>
      <p:sp>
        <p:nvSpPr>
          <p:cNvPr id="7" name="Textfeld 6"/>
          <p:cNvSpPr txBox="1"/>
          <p:nvPr/>
        </p:nvSpPr>
        <p:spPr>
          <a:xfrm>
            <a:off x="4713194" y="2322747"/>
            <a:ext cx="3011856" cy="1631216"/>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p>
          <a:p>
            <a:r>
              <a:rPr lang="de-DE" sz="1200" dirty="0" smtClean="0"/>
              <a:t>will ich besonders beachten bezüglich</a:t>
            </a:r>
          </a:p>
          <a:p>
            <a:pPr marL="285750" indent="-285750">
              <a:buFontTx/>
              <a:buChar char="-"/>
            </a:pPr>
            <a:r>
              <a:rPr lang="de-DE" sz="1200" dirty="0"/>
              <a:t>m</a:t>
            </a:r>
            <a:r>
              <a:rPr lang="de-DE" sz="1200" dirty="0" smtClean="0"/>
              <a:t>einer Interaktion mit Laura?</a:t>
            </a:r>
          </a:p>
          <a:p>
            <a:pPr marL="285750" indent="-285750">
              <a:buFontTx/>
              <a:buChar char="-"/>
            </a:pPr>
            <a:r>
              <a:rPr lang="de-DE" sz="1200" dirty="0"/>
              <a:t>m</a:t>
            </a:r>
            <a:r>
              <a:rPr lang="de-DE" sz="1200" dirty="0" smtClean="0"/>
              <a:t>einer Haltung gegenüber Laura? </a:t>
            </a:r>
          </a:p>
          <a:p>
            <a:pPr marL="285750" indent="-285750">
              <a:buFontTx/>
              <a:buChar char="-"/>
            </a:pPr>
            <a:r>
              <a:rPr lang="de-DE" sz="1200" dirty="0"/>
              <a:t>d</a:t>
            </a:r>
            <a:r>
              <a:rPr lang="de-DE" sz="1200" dirty="0" smtClean="0"/>
              <a:t>er größten Schwierigkeiten/Stärken </a:t>
            </a:r>
            <a:r>
              <a:rPr lang="de-DE" sz="1200" dirty="0"/>
              <a:t>v</a:t>
            </a:r>
            <a:r>
              <a:rPr lang="de-DE" sz="1200" dirty="0" smtClean="0"/>
              <a:t>on Laura?</a:t>
            </a:r>
          </a:p>
          <a:p>
            <a:r>
              <a:rPr lang="de-DE" sz="1200" dirty="0" smtClean="0">
                <a:latin typeface="Calibri" panose="020F0502020204030204" pitchFamily="34" charset="0"/>
                <a:cs typeface="Calibri" panose="020F0502020204030204" pitchFamily="34" charset="0"/>
              </a:rPr>
              <a:t>→ Welche Schwerpunkte in der Förderung erscheinen mir entscheidend wichtig?</a:t>
            </a:r>
            <a:endParaRPr lang="de-DE" sz="1200" dirty="0" smtClean="0"/>
          </a:p>
        </p:txBody>
      </p:sp>
      <p:sp>
        <p:nvSpPr>
          <p:cNvPr id="8" name="Textfeld 7"/>
          <p:cNvSpPr txBox="1"/>
          <p:nvPr/>
        </p:nvSpPr>
        <p:spPr>
          <a:xfrm>
            <a:off x="4481867" y="115488"/>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1077218"/>
          </a:xfrm>
          <a:prstGeom prst="rect">
            <a:avLst/>
          </a:prstGeom>
          <a:solidFill>
            <a:schemeClr val="bg1"/>
          </a:solidFill>
          <a:ln w="6350">
            <a:solidFill>
              <a:schemeClr val="tx1"/>
            </a:solidFill>
          </a:ln>
        </p:spPr>
        <p:txBody>
          <a:bodyPr wrap="square" rtlCol="0">
            <a:spAutoFit/>
          </a:bodyPr>
          <a:lstStyle/>
          <a:p>
            <a:r>
              <a:rPr lang="de-DE" sz="1400" b="1" dirty="0"/>
              <a:t>Kommunikation/</a:t>
            </a:r>
          </a:p>
          <a:p>
            <a:r>
              <a:rPr lang="de-DE" sz="1400" b="1" dirty="0" smtClean="0"/>
              <a:t>Sprache:</a:t>
            </a:r>
            <a:endParaRPr lang="de-DE" sz="1400" b="1" dirty="0"/>
          </a:p>
          <a:p>
            <a:r>
              <a:rPr lang="de-DE" sz="1200" dirty="0" smtClean="0"/>
              <a:t>verbale und non-verbale K., Stimme, Wortschatz</a:t>
            </a:r>
            <a:endParaRPr lang="de-DE" sz="1200" b="1"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6170946" y="5379172"/>
            <a:ext cx="1812040" cy="307777"/>
          </a:xfrm>
          <a:prstGeom prst="rect">
            <a:avLst/>
          </a:prstGeom>
          <a:solidFill>
            <a:schemeClr val="bg1"/>
          </a:solidFill>
          <a:ln w="6350">
            <a:solidFill>
              <a:schemeClr val="tx1"/>
            </a:solidFill>
          </a:ln>
        </p:spPr>
        <p:txBody>
          <a:bodyPr wrap="square" rtlCol="0">
            <a:spAutoFit/>
          </a:bodyPr>
          <a:lstStyle/>
          <a:p>
            <a:pPr algn="ctr"/>
            <a:r>
              <a:rPr lang="de-DE" sz="1400" b="1" dirty="0" smtClean="0"/>
              <a:t>Andere Aspekte:</a:t>
            </a:r>
          </a:p>
        </p:txBody>
      </p:sp>
      <p:sp>
        <p:nvSpPr>
          <p:cNvPr id="12" name="Textfeld 11"/>
          <p:cNvSpPr txBox="1"/>
          <p:nvPr/>
        </p:nvSpPr>
        <p:spPr>
          <a:xfrm>
            <a:off x="739570" y="5443943"/>
            <a:ext cx="2164661" cy="861774"/>
          </a:xfrm>
          <a:prstGeom prst="rect">
            <a:avLst/>
          </a:prstGeom>
          <a:solidFill>
            <a:schemeClr val="bg1"/>
          </a:solidFill>
          <a:ln w="6350">
            <a:solidFill>
              <a:schemeClr val="tx1"/>
            </a:solidFill>
          </a:ln>
        </p:spPr>
        <p:txBody>
          <a:bodyPr wrap="square" rtlCol="0">
            <a:spAutoFit/>
          </a:bodyPr>
          <a:lstStyle/>
          <a:p>
            <a:pPr algn="ctr"/>
            <a:r>
              <a:rPr lang="de-DE" sz="1400" b="1" dirty="0" smtClean="0"/>
              <a:t>Motorik/Wahrnehmung:</a:t>
            </a:r>
          </a:p>
          <a:p>
            <a:r>
              <a:rPr lang="de-DE" sz="1200" dirty="0" smtClean="0"/>
              <a:t>Fein-/Grobmotorik, visuelle/ auditive Wahrnehmung, Bewegungssteuerung, Aktivität</a:t>
            </a:r>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903799" y="4203330"/>
            <a:ext cx="1557217" cy="677108"/>
          </a:xfrm>
          <a:prstGeom prst="rect">
            <a:avLst/>
          </a:prstGeom>
          <a:solidFill>
            <a:schemeClr val="bg1"/>
          </a:solidFill>
          <a:ln w="6350">
            <a:solidFill>
              <a:schemeClr val="tx1"/>
            </a:solidFill>
          </a:ln>
        </p:spPr>
        <p:txBody>
          <a:bodyPr wrap="square" rtlCol="0">
            <a:spAutoFit/>
          </a:bodyPr>
          <a:lstStyle/>
          <a:p>
            <a:r>
              <a:rPr lang="de-DE" sz="1400" b="1" dirty="0" smtClean="0"/>
              <a:t>Soziales Handeln: </a:t>
            </a:r>
            <a:r>
              <a:rPr lang="de-DE" sz="1200" dirty="0" smtClean="0"/>
              <a:t>Kontaktverhalten,</a:t>
            </a:r>
          </a:p>
          <a:p>
            <a:r>
              <a:rPr lang="de-DE" sz="1200" dirty="0" smtClean="0"/>
              <a:t>Konfliktfähigkeit</a:t>
            </a:r>
          </a:p>
        </p:txBody>
      </p:sp>
      <p:sp>
        <p:nvSpPr>
          <p:cNvPr id="15" name="Textfeld 14"/>
          <p:cNvSpPr txBox="1"/>
          <p:nvPr/>
        </p:nvSpPr>
        <p:spPr>
          <a:xfrm>
            <a:off x="4060493" y="5242896"/>
            <a:ext cx="1305403" cy="892552"/>
          </a:xfrm>
          <a:prstGeom prst="rect">
            <a:avLst/>
          </a:prstGeom>
          <a:solidFill>
            <a:schemeClr val="bg1"/>
          </a:solidFill>
          <a:ln w="6350">
            <a:solidFill>
              <a:schemeClr val="tx1"/>
            </a:solidFill>
          </a:ln>
        </p:spPr>
        <p:txBody>
          <a:bodyPr wrap="square" rtlCol="0">
            <a:spAutoFit/>
          </a:bodyPr>
          <a:lstStyle/>
          <a:p>
            <a:pPr algn="ctr"/>
            <a:r>
              <a:rPr lang="de-DE" sz="1400" b="1" dirty="0" smtClean="0"/>
              <a:t>Emotionales Erleben</a:t>
            </a:r>
            <a:r>
              <a:rPr lang="de-DE" sz="1400" dirty="0"/>
              <a:t>:</a:t>
            </a:r>
            <a:endParaRPr lang="de-DE" sz="1400" dirty="0" smtClean="0"/>
          </a:p>
          <a:p>
            <a:pPr algn="ctr"/>
            <a:r>
              <a:rPr lang="de-DE" sz="1200" dirty="0" smtClean="0"/>
              <a:t>Selbstbild,</a:t>
            </a:r>
          </a:p>
          <a:p>
            <a:pPr algn="ctr"/>
            <a:r>
              <a:rPr lang="de-DE" sz="1200" dirty="0" err="1" smtClean="0"/>
              <a:t>Empathiefähigkeit</a:t>
            </a:r>
            <a:endParaRPr lang="de-DE" sz="1200" dirty="0"/>
          </a:p>
        </p:txBody>
      </p:sp>
      <p:sp>
        <p:nvSpPr>
          <p:cNvPr id="16" name="Textfeld 15"/>
          <p:cNvSpPr txBox="1"/>
          <p:nvPr/>
        </p:nvSpPr>
        <p:spPr>
          <a:xfrm>
            <a:off x="8915383" y="5242896"/>
            <a:ext cx="1602013" cy="861774"/>
          </a:xfrm>
          <a:prstGeom prst="rect">
            <a:avLst/>
          </a:prstGeom>
          <a:solidFill>
            <a:schemeClr val="bg1"/>
          </a:solidFill>
          <a:ln w="6350">
            <a:solidFill>
              <a:schemeClr val="tx1"/>
            </a:solidFill>
          </a:ln>
        </p:spPr>
        <p:txBody>
          <a:bodyPr wrap="square" rtlCol="0">
            <a:spAutoFit/>
          </a:bodyPr>
          <a:lstStyle/>
          <a:p>
            <a:pPr algn="ctr"/>
            <a:r>
              <a:rPr lang="de-DE" sz="1400" b="1" dirty="0" smtClean="0"/>
              <a:t>Lernverhalten:</a:t>
            </a:r>
          </a:p>
          <a:p>
            <a:r>
              <a:rPr lang="de-DE" sz="1200" dirty="0" smtClean="0"/>
              <a:t>Ausdauer, Motivation, Frustrationstoleranz, Selbstständigkeit</a:t>
            </a:r>
          </a:p>
        </p:txBody>
      </p:sp>
      <p:sp>
        <p:nvSpPr>
          <p:cNvPr id="17" name="Textfeld 16"/>
          <p:cNvSpPr txBox="1"/>
          <p:nvPr/>
        </p:nvSpPr>
        <p:spPr>
          <a:xfrm>
            <a:off x="2203715" y="483977"/>
            <a:ext cx="2278152" cy="307777"/>
          </a:xfrm>
          <a:prstGeom prst="rect">
            <a:avLst/>
          </a:prstGeom>
          <a:solidFill>
            <a:schemeClr val="bg1"/>
          </a:solidFill>
        </p:spPr>
        <p:txBody>
          <a:bodyPr wrap="square" rtlCol="0">
            <a:spAutoFit/>
          </a:bodyPr>
          <a:lstStyle/>
          <a:p>
            <a:pPr algn="ctr"/>
            <a:r>
              <a:rPr lang="de-DE" sz="1400" b="1" dirty="0" smtClean="0"/>
              <a:t>Strukturierung/Klarheit</a:t>
            </a:r>
            <a:endParaRPr lang="de-DE" sz="1400" b="1" dirty="0"/>
          </a:p>
        </p:txBody>
      </p:sp>
      <p:sp>
        <p:nvSpPr>
          <p:cNvPr id="18" name="Textfeld 17"/>
          <p:cNvSpPr txBox="1"/>
          <p:nvPr/>
        </p:nvSpPr>
        <p:spPr>
          <a:xfrm>
            <a:off x="4842928" y="1041658"/>
            <a:ext cx="2278152" cy="307777"/>
          </a:xfrm>
          <a:prstGeom prst="rect">
            <a:avLst/>
          </a:prstGeom>
          <a:solidFill>
            <a:schemeClr val="bg1"/>
          </a:solidFill>
        </p:spPr>
        <p:txBody>
          <a:bodyPr wrap="square" rtlCol="0">
            <a:spAutoFit/>
          </a:bodyPr>
          <a:lstStyle/>
          <a:p>
            <a:pPr algn="ctr"/>
            <a:r>
              <a:rPr lang="de-DE" sz="1400" b="1" dirty="0" smtClean="0"/>
              <a:t>L-Haltung</a:t>
            </a:r>
            <a:endParaRPr lang="de-DE" sz="1400" b="1" dirty="0"/>
          </a:p>
        </p:txBody>
      </p:sp>
      <p:sp>
        <p:nvSpPr>
          <p:cNvPr id="19" name="Textfeld 18"/>
          <p:cNvSpPr txBox="1"/>
          <p:nvPr/>
        </p:nvSpPr>
        <p:spPr>
          <a:xfrm>
            <a:off x="8164864" y="636377"/>
            <a:ext cx="2278152" cy="523220"/>
          </a:xfrm>
          <a:prstGeom prst="rect">
            <a:avLst/>
          </a:prstGeom>
          <a:solidFill>
            <a:schemeClr val="bg1"/>
          </a:solidFill>
        </p:spPr>
        <p:txBody>
          <a:bodyPr wrap="square" rtlCol="0">
            <a:spAutoFit/>
          </a:bodyPr>
          <a:lstStyle/>
          <a:p>
            <a:pPr algn="ctr"/>
            <a:r>
              <a:rPr lang="de-DE" sz="1400" b="1" dirty="0" smtClean="0"/>
              <a:t>L-S-Beziehung</a:t>
            </a:r>
          </a:p>
          <a:p>
            <a:pPr algn="ctr"/>
            <a:r>
              <a:rPr lang="de-DE" sz="1400" b="1" dirty="0" smtClean="0"/>
              <a:t>L-S-Kommunikation</a:t>
            </a:r>
            <a:endParaRPr lang="de-DE" sz="1400" b="1" dirty="0"/>
          </a:p>
        </p:txBody>
      </p:sp>
      <p:sp>
        <p:nvSpPr>
          <p:cNvPr id="20" name="Textfeld 19"/>
          <p:cNvSpPr txBox="1"/>
          <p:nvPr/>
        </p:nvSpPr>
        <p:spPr>
          <a:xfrm>
            <a:off x="256904" y="1734645"/>
            <a:ext cx="2278152" cy="307777"/>
          </a:xfrm>
          <a:prstGeom prst="rect">
            <a:avLst/>
          </a:prstGeom>
          <a:solidFill>
            <a:schemeClr val="bg1"/>
          </a:solidFill>
        </p:spPr>
        <p:txBody>
          <a:bodyPr wrap="square" rtlCol="0">
            <a:spAutoFit/>
          </a:bodyPr>
          <a:lstStyle/>
          <a:p>
            <a:pPr algn="ctr"/>
            <a:r>
              <a:rPr lang="de-DE" sz="1400" b="1" dirty="0" smtClean="0"/>
              <a:t>Umgang mit Konflikten</a:t>
            </a:r>
            <a:endParaRPr lang="de-DE" sz="1400" b="1" dirty="0"/>
          </a:p>
        </p:txBody>
      </p:sp>
      <p:sp>
        <p:nvSpPr>
          <p:cNvPr id="21" name="Textfeld 20"/>
          <p:cNvSpPr txBox="1"/>
          <p:nvPr/>
        </p:nvSpPr>
        <p:spPr>
          <a:xfrm>
            <a:off x="9200799" y="1734644"/>
            <a:ext cx="2278152" cy="307777"/>
          </a:xfrm>
          <a:prstGeom prst="rect">
            <a:avLst/>
          </a:prstGeom>
          <a:solidFill>
            <a:schemeClr val="bg1"/>
          </a:solidFill>
        </p:spPr>
        <p:txBody>
          <a:bodyPr wrap="square" rtlCol="0">
            <a:spAutoFit/>
          </a:bodyPr>
          <a:lstStyle/>
          <a:p>
            <a:pPr algn="ctr"/>
            <a:r>
              <a:rPr lang="de-DE" sz="1400" b="1" dirty="0" smtClean="0"/>
              <a:t>Weitere Förderschritte</a:t>
            </a:r>
            <a:endParaRPr lang="de-DE" sz="1400" b="1" dirty="0"/>
          </a:p>
        </p:txBody>
      </p:sp>
    </p:spTree>
    <p:extLst>
      <p:ext uri="{BB962C8B-B14F-4D97-AF65-F5344CB8AC3E}">
        <p14:creationId xmlns:p14="http://schemas.microsoft.com/office/powerpoint/2010/main" val="415901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Words>
  <Application>Microsoft Office PowerPoint</Application>
  <PresentationFormat>Breitbild</PresentationFormat>
  <Paragraphs>46</Paragraphs>
  <Slides>3</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vt:i4>
      </vt:variant>
    </vt:vector>
  </HeadingPairs>
  <TitlesOfParts>
    <vt:vector size="8" baseType="lpstr">
      <vt:lpstr>Arial</vt:lpstr>
      <vt:lpstr>Calibri</vt:lpstr>
      <vt:lpstr>Calibri Light</vt:lpstr>
      <vt:lpstr>Times New Roman</vt:lpstr>
      <vt:lpstr>Office</vt:lpstr>
      <vt:lpstr>Mit dem Baum erhalten Sie eine Struktur an die Hand, die bei der Beschäftigung mit Fallbeispiel „Laura“ helfen soll, die gewonnenen Eindrücke und Erkenntnisse aus den Filmen und den begleitenden Materialien in Bezug auf Laura sukzessiv festzuhalten, zu verfeinern und zu sortieren. Im Baum kann sowohl eine Einzelperson als auch ein Team anschaulich ihre Auffassung verdeutlichen, welche Wurzeln Laura ihrer Einschätzung nach mitbringt, wohin sie sich bei entsprechender Unterstützung entwickeln könnte und welche Schlüsselstellen in der Interaktion zwischen Laura und der Lehrkraft als wesentlich angesehen werden. Der Baum setzt sich aus 3 Teilen zusammen:</vt:lpstr>
      <vt:lpstr>PowerPoint-Präsentation</vt:lpstr>
      <vt:lpstr>PowerPoint-Präsentation</vt:lpstr>
    </vt:vector>
  </TitlesOfParts>
  <Company>Leibniz-Rechenzentrum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ru35xuv</dc:creator>
  <cp:lastModifiedBy>ru35xuv</cp:lastModifiedBy>
  <cp:revision>45</cp:revision>
  <cp:lastPrinted>2020-04-01T09:40:42Z</cp:lastPrinted>
  <dcterms:created xsi:type="dcterms:W3CDTF">2020-03-27T08:15:25Z</dcterms:created>
  <dcterms:modified xsi:type="dcterms:W3CDTF">2021-06-24T13:10:59Z</dcterms:modified>
</cp:coreProperties>
</file>