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72" r:id="rId3"/>
    <p:sldId id="373" r:id="rId4"/>
    <p:sldId id="374" r:id="rId5"/>
    <p:sldId id="363" r:id="rId6"/>
    <p:sldId id="364" r:id="rId7"/>
    <p:sldId id="377" r:id="rId8"/>
    <p:sldId id="368" r:id="rId9"/>
    <p:sldId id="370" r:id="rId10"/>
  </p:sldIdLst>
  <p:sldSz cx="9144000" cy="6858000" type="screen4x3"/>
  <p:notesSz cx="6858000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23" autoAdjust="0"/>
    <p:restoredTop sz="95703" autoAdjust="0"/>
  </p:normalViewPr>
  <p:slideViewPr>
    <p:cSldViewPr snapToGrid="0">
      <p:cViewPr varScale="1">
        <p:scale>
          <a:sx n="105" d="100"/>
          <a:sy n="105" d="100"/>
        </p:scale>
        <p:origin x="2264" y="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6C8F4-75C7-4D4F-A723-36D5DAE326A4}" type="doc">
      <dgm:prSet loTypeId="urn:microsoft.com/office/officeart/2005/8/layout/cycle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033EE19-1E2C-3C40-B303-00F4759CA0B3}">
      <dgm:prSet phldrT="[Text]" custT="1"/>
      <dgm:spPr/>
      <dgm:t>
        <a:bodyPr/>
        <a:lstStyle/>
        <a:p>
          <a:r>
            <a:rPr lang="de-DE" sz="2000" dirty="0"/>
            <a:t>Einschätzungen</a:t>
          </a:r>
        </a:p>
        <a:p>
          <a:r>
            <a:rPr lang="de-DE" sz="2000" dirty="0"/>
            <a:t>Haltung</a:t>
          </a:r>
        </a:p>
        <a:p>
          <a:r>
            <a:rPr lang="de-DE" sz="2000" dirty="0"/>
            <a:t>Handeln</a:t>
          </a:r>
        </a:p>
      </dgm:t>
    </dgm:pt>
    <dgm:pt modelId="{3152A6E9-51E9-0549-93D6-DF14D406F02E}" type="parTrans" cxnId="{C2F69C4F-484C-4D44-8787-CA9FDDFF5BC5}">
      <dgm:prSet/>
      <dgm:spPr/>
      <dgm:t>
        <a:bodyPr/>
        <a:lstStyle/>
        <a:p>
          <a:endParaRPr lang="de-DE"/>
        </a:p>
      </dgm:t>
    </dgm:pt>
    <dgm:pt modelId="{9BD4E5B1-F1FD-9C41-AAD9-260BF1CAE2CB}" type="sibTrans" cxnId="{C2F69C4F-484C-4D44-8787-CA9FDDFF5BC5}">
      <dgm:prSet/>
      <dgm:spPr/>
      <dgm:t>
        <a:bodyPr/>
        <a:lstStyle/>
        <a:p>
          <a:endParaRPr lang="de-DE"/>
        </a:p>
      </dgm:t>
    </dgm:pt>
    <dgm:pt modelId="{4DEC4CE3-1849-CC44-AA9F-B60759D29B19}">
      <dgm:prSet phldrT="[Text]" custT="1"/>
      <dgm:spPr/>
      <dgm:t>
        <a:bodyPr/>
        <a:lstStyle/>
        <a:p>
          <a:r>
            <a:rPr lang="de-DE" sz="2000" dirty="0"/>
            <a:t>Wertvorstellungen</a:t>
          </a:r>
        </a:p>
      </dgm:t>
    </dgm:pt>
    <dgm:pt modelId="{7C8A4218-34AA-F841-9794-A0F144323D93}" type="parTrans" cxnId="{7B001BF9-3D3B-CB4D-8ECC-D5E8F4B86EBF}">
      <dgm:prSet/>
      <dgm:spPr/>
      <dgm:t>
        <a:bodyPr/>
        <a:lstStyle/>
        <a:p>
          <a:endParaRPr lang="de-DE"/>
        </a:p>
      </dgm:t>
    </dgm:pt>
    <dgm:pt modelId="{34346709-CB80-0740-830A-E0242787990F}" type="sibTrans" cxnId="{7B001BF9-3D3B-CB4D-8ECC-D5E8F4B86EBF}">
      <dgm:prSet/>
      <dgm:spPr/>
      <dgm:t>
        <a:bodyPr/>
        <a:lstStyle/>
        <a:p>
          <a:endParaRPr lang="de-DE"/>
        </a:p>
      </dgm:t>
    </dgm:pt>
    <dgm:pt modelId="{91E089B9-DD28-C543-910B-C9B0EF637E32}" type="pres">
      <dgm:prSet presAssocID="{0276C8F4-75C7-4D4F-A723-36D5DAE326A4}" presName="cycle" presStyleCnt="0">
        <dgm:presLayoutVars>
          <dgm:dir/>
          <dgm:resizeHandles val="exact"/>
        </dgm:presLayoutVars>
      </dgm:prSet>
      <dgm:spPr/>
    </dgm:pt>
    <dgm:pt modelId="{E899E91D-B789-DF43-85DC-8ED3C27C417F}" type="pres">
      <dgm:prSet presAssocID="{B033EE19-1E2C-3C40-B303-00F4759CA0B3}" presName="node" presStyleLbl="node1" presStyleIdx="0" presStyleCnt="2">
        <dgm:presLayoutVars>
          <dgm:bulletEnabled val="1"/>
        </dgm:presLayoutVars>
      </dgm:prSet>
      <dgm:spPr/>
    </dgm:pt>
    <dgm:pt modelId="{3FFFE9CA-2A3E-D147-8825-CABFD0FBF249}" type="pres">
      <dgm:prSet presAssocID="{9BD4E5B1-F1FD-9C41-AAD9-260BF1CAE2CB}" presName="sibTrans" presStyleLbl="sibTrans2D1" presStyleIdx="0" presStyleCnt="2"/>
      <dgm:spPr/>
    </dgm:pt>
    <dgm:pt modelId="{A436B6EC-0767-6C45-B5F7-70051FD20042}" type="pres">
      <dgm:prSet presAssocID="{9BD4E5B1-F1FD-9C41-AAD9-260BF1CAE2CB}" presName="connectorText" presStyleLbl="sibTrans2D1" presStyleIdx="0" presStyleCnt="2"/>
      <dgm:spPr/>
    </dgm:pt>
    <dgm:pt modelId="{EAF0A1A9-DC6F-1F4C-9705-85CAB22534D7}" type="pres">
      <dgm:prSet presAssocID="{4DEC4CE3-1849-CC44-AA9F-B60759D29B19}" presName="node" presStyleLbl="node1" presStyleIdx="1" presStyleCnt="2">
        <dgm:presLayoutVars>
          <dgm:bulletEnabled val="1"/>
        </dgm:presLayoutVars>
      </dgm:prSet>
      <dgm:spPr/>
    </dgm:pt>
    <dgm:pt modelId="{F1971282-5642-E34B-AAB7-D80863E500C2}" type="pres">
      <dgm:prSet presAssocID="{34346709-CB80-0740-830A-E0242787990F}" presName="sibTrans" presStyleLbl="sibTrans2D1" presStyleIdx="1" presStyleCnt="2"/>
      <dgm:spPr/>
    </dgm:pt>
    <dgm:pt modelId="{3D1A13C9-C63B-B542-AA90-5A53CDFBF294}" type="pres">
      <dgm:prSet presAssocID="{34346709-CB80-0740-830A-E0242787990F}" presName="connectorText" presStyleLbl="sibTrans2D1" presStyleIdx="1" presStyleCnt="2"/>
      <dgm:spPr/>
    </dgm:pt>
  </dgm:ptLst>
  <dgm:cxnLst>
    <dgm:cxn modelId="{9948CA39-E977-7A41-90EF-3BEA0C490D64}" type="presOf" srcId="{34346709-CB80-0740-830A-E0242787990F}" destId="{F1971282-5642-E34B-AAB7-D80863E500C2}" srcOrd="0" destOrd="0" presId="urn:microsoft.com/office/officeart/2005/8/layout/cycle2"/>
    <dgm:cxn modelId="{C2F69C4F-484C-4D44-8787-CA9FDDFF5BC5}" srcId="{0276C8F4-75C7-4D4F-A723-36D5DAE326A4}" destId="{B033EE19-1E2C-3C40-B303-00F4759CA0B3}" srcOrd="0" destOrd="0" parTransId="{3152A6E9-51E9-0549-93D6-DF14D406F02E}" sibTransId="{9BD4E5B1-F1FD-9C41-AAD9-260BF1CAE2CB}"/>
    <dgm:cxn modelId="{4A3FB159-A9F0-D147-9B3A-CA0417C812BB}" type="presOf" srcId="{B033EE19-1E2C-3C40-B303-00F4759CA0B3}" destId="{E899E91D-B789-DF43-85DC-8ED3C27C417F}" srcOrd="0" destOrd="0" presId="urn:microsoft.com/office/officeart/2005/8/layout/cycle2"/>
    <dgm:cxn modelId="{EDFDB880-E6EF-6A4F-BA9A-CA2F0044DC65}" type="presOf" srcId="{34346709-CB80-0740-830A-E0242787990F}" destId="{3D1A13C9-C63B-B542-AA90-5A53CDFBF294}" srcOrd="1" destOrd="0" presId="urn:microsoft.com/office/officeart/2005/8/layout/cycle2"/>
    <dgm:cxn modelId="{F1B90E86-5A40-A64A-85B8-B39CD0C0E60C}" type="presOf" srcId="{9BD4E5B1-F1FD-9C41-AAD9-260BF1CAE2CB}" destId="{A436B6EC-0767-6C45-B5F7-70051FD20042}" srcOrd="1" destOrd="0" presId="urn:microsoft.com/office/officeart/2005/8/layout/cycle2"/>
    <dgm:cxn modelId="{0FFEEA90-B261-4343-B830-DC2D2CA44BE6}" type="presOf" srcId="{4DEC4CE3-1849-CC44-AA9F-B60759D29B19}" destId="{EAF0A1A9-DC6F-1F4C-9705-85CAB22534D7}" srcOrd="0" destOrd="0" presId="urn:microsoft.com/office/officeart/2005/8/layout/cycle2"/>
    <dgm:cxn modelId="{4AF571AE-4598-E643-99FD-27F2A595E604}" type="presOf" srcId="{0276C8F4-75C7-4D4F-A723-36D5DAE326A4}" destId="{91E089B9-DD28-C543-910B-C9B0EF637E32}" srcOrd="0" destOrd="0" presId="urn:microsoft.com/office/officeart/2005/8/layout/cycle2"/>
    <dgm:cxn modelId="{371519B1-FA11-E044-BBFA-FAEE86EFF85F}" type="presOf" srcId="{9BD4E5B1-F1FD-9C41-AAD9-260BF1CAE2CB}" destId="{3FFFE9CA-2A3E-D147-8825-CABFD0FBF249}" srcOrd="0" destOrd="0" presId="urn:microsoft.com/office/officeart/2005/8/layout/cycle2"/>
    <dgm:cxn modelId="{7B001BF9-3D3B-CB4D-8ECC-D5E8F4B86EBF}" srcId="{0276C8F4-75C7-4D4F-A723-36D5DAE326A4}" destId="{4DEC4CE3-1849-CC44-AA9F-B60759D29B19}" srcOrd="1" destOrd="0" parTransId="{7C8A4218-34AA-F841-9794-A0F144323D93}" sibTransId="{34346709-CB80-0740-830A-E0242787990F}"/>
    <dgm:cxn modelId="{89A81976-FA18-8549-8D22-301258052BE4}" type="presParOf" srcId="{91E089B9-DD28-C543-910B-C9B0EF637E32}" destId="{E899E91D-B789-DF43-85DC-8ED3C27C417F}" srcOrd="0" destOrd="0" presId="urn:microsoft.com/office/officeart/2005/8/layout/cycle2"/>
    <dgm:cxn modelId="{0E9F8836-8C1F-3E46-B52D-41F76DDEB685}" type="presParOf" srcId="{91E089B9-DD28-C543-910B-C9B0EF637E32}" destId="{3FFFE9CA-2A3E-D147-8825-CABFD0FBF249}" srcOrd="1" destOrd="0" presId="urn:microsoft.com/office/officeart/2005/8/layout/cycle2"/>
    <dgm:cxn modelId="{68953494-0DF2-524A-8FCD-6B741033EC82}" type="presParOf" srcId="{3FFFE9CA-2A3E-D147-8825-CABFD0FBF249}" destId="{A436B6EC-0767-6C45-B5F7-70051FD20042}" srcOrd="0" destOrd="0" presId="urn:microsoft.com/office/officeart/2005/8/layout/cycle2"/>
    <dgm:cxn modelId="{FB710B6B-81CF-2345-866F-6FE84E848D1F}" type="presParOf" srcId="{91E089B9-DD28-C543-910B-C9B0EF637E32}" destId="{EAF0A1A9-DC6F-1F4C-9705-85CAB22534D7}" srcOrd="2" destOrd="0" presId="urn:microsoft.com/office/officeart/2005/8/layout/cycle2"/>
    <dgm:cxn modelId="{174E9800-0D1B-9D40-B1E8-0985451366E3}" type="presParOf" srcId="{91E089B9-DD28-C543-910B-C9B0EF637E32}" destId="{F1971282-5642-E34B-AAB7-D80863E500C2}" srcOrd="3" destOrd="0" presId="urn:microsoft.com/office/officeart/2005/8/layout/cycle2"/>
    <dgm:cxn modelId="{711DB24A-CCDA-594D-B79F-DC99F0FFFC47}" type="presParOf" srcId="{F1971282-5642-E34B-AAB7-D80863E500C2}" destId="{3D1A13C9-C63B-B542-AA90-5A53CDFBF2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76C8F4-75C7-4D4F-A723-36D5DAE326A4}" type="doc">
      <dgm:prSet loTypeId="urn:microsoft.com/office/officeart/2005/8/layout/cycle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DEC4CE3-1849-CC44-AA9F-B60759D29B19}">
      <dgm:prSet phldrT="[Text]" custT="1"/>
      <dgm:spPr/>
      <dgm:t>
        <a:bodyPr/>
        <a:lstStyle/>
        <a:p>
          <a:r>
            <a:rPr lang="de-DE" sz="1800" dirty="0"/>
            <a:t>Persönliche Wertvorstellungen</a:t>
          </a:r>
        </a:p>
      </dgm:t>
    </dgm:pt>
    <dgm:pt modelId="{7C8A4218-34AA-F841-9794-A0F144323D93}" type="parTrans" cxnId="{7B001BF9-3D3B-CB4D-8ECC-D5E8F4B86EBF}">
      <dgm:prSet/>
      <dgm:spPr/>
      <dgm:t>
        <a:bodyPr/>
        <a:lstStyle/>
        <a:p>
          <a:endParaRPr lang="de-DE"/>
        </a:p>
      </dgm:t>
    </dgm:pt>
    <dgm:pt modelId="{34346709-CB80-0740-830A-E0242787990F}" type="sibTrans" cxnId="{7B001BF9-3D3B-CB4D-8ECC-D5E8F4B86EBF}">
      <dgm:prSet/>
      <dgm:spPr/>
      <dgm:t>
        <a:bodyPr/>
        <a:lstStyle/>
        <a:p>
          <a:endParaRPr lang="de-DE"/>
        </a:p>
      </dgm:t>
    </dgm:pt>
    <dgm:pt modelId="{91E089B9-DD28-C543-910B-C9B0EF637E32}" type="pres">
      <dgm:prSet presAssocID="{0276C8F4-75C7-4D4F-A723-36D5DAE326A4}" presName="cycle" presStyleCnt="0">
        <dgm:presLayoutVars>
          <dgm:dir/>
          <dgm:resizeHandles val="exact"/>
        </dgm:presLayoutVars>
      </dgm:prSet>
      <dgm:spPr/>
    </dgm:pt>
    <dgm:pt modelId="{EAF0A1A9-DC6F-1F4C-9705-85CAB22534D7}" type="pres">
      <dgm:prSet presAssocID="{4DEC4CE3-1849-CC44-AA9F-B60759D29B19}" presName="node" presStyleLbl="node1" presStyleIdx="0" presStyleCnt="1" custRadScaleRad="111337" custRadScaleInc="-1620">
        <dgm:presLayoutVars>
          <dgm:bulletEnabled val="1"/>
        </dgm:presLayoutVars>
      </dgm:prSet>
      <dgm:spPr/>
    </dgm:pt>
  </dgm:ptLst>
  <dgm:cxnLst>
    <dgm:cxn modelId="{0FFEEA90-B261-4343-B830-DC2D2CA44BE6}" type="presOf" srcId="{4DEC4CE3-1849-CC44-AA9F-B60759D29B19}" destId="{EAF0A1A9-DC6F-1F4C-9705-85CAB22534D7}" srcOrd="0" destOrd="0" presId="urn:microsoft.com/office/officeart/2005/8/layout/cycle2"/>
    <dgm:cxn modelId="{4AF571AE-4598-E643-99FD-27F2A595E604}" type="presOf" srcId="{0276C8F4-75C7-4D4F-A723-36D5DAE326A4}" destId="{91E089B9-DD28-C543-910B-C9B0EF637E32}" srcOrd="0" destOrd="0" presId="urn:microsoft.com/office/officeart/2005/8/layout/cycle2"/>
    <dgm:cxn modelId="{7B001BF9-3D3B-CB4D-8ECC-D5E8F4B86EBF}" srcId="{0276C8F4-75C7-4D4F-A723-36D5DAE326A4}" destId="{4DEC4CE3-1849-CC44-AA9F-B60759D29B19}" srcOrd="0" destOrd="0" parTransId="{7C8A4218-34AA-F841-9794-A0F144323D93}" sibTransId="{34346709-CB80-0740-830A-E0242787990F}"/>
    <dgm:cxn modelId="{FB710B6B-81CF-2345-866F-6FE84E848D1F}" type="presParOf" srcId="{91E089B9-DD28-C543-910B-C9B0EF637E32}" destId="{EAF0A1A9-DC6F-1F4C-9705-85CAB22534D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9E91D-B789-DF43-85DC-8ED3C27C417F}">
      <dsp:nvSpPr>
        <dsp:cNvPr id="0" name=""/>
        <dsp:cNvSpPr/>
      </dsp:nvSpPr>
      <dsp:spPr>
        <a:xfrm>
          <a:off x="1337" y="673844"/>
          <a:ext cx="2821224" cy="28212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Einschätzungen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Haltung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Handeln</a:t>
          </a:r>
        </a:p>
      </dsp:txBody>
      <dsp:txXfrm>
        <a:off x="414496" y="1087003"/>
        <a:ext cx="1994906" cy="1994906"/>
      </dsp:txXfrm>
    </dsp:sp>
    <dsp:sp modelId="{3FFFE9CA-2A3E-D147-8825-CABFD0FBF249}">
      <dsp:nvSpPr>
        <dsp:cNvPr id="0" name=""/>
        <dsp:cNvSpPr/>
      </dsp:nvSpPr>
      <dsp:spPr>
        <a:xfrm>
          <a:off x="2602657" y="275128"/>
          <a:ext cx="1758554" cy="952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4000" kern="1200"/>
        </a:p>
      </dsp:txBody>
      <dsp:txXfrm>
        <a:off x="2602657" y="465561"/>
        <a:ext cx="1472905" cy="571297"/>
      </dsp:txXfrm>
    </dsp:sp>
    <dsp:sp modelId="{EAF0A1A9-DC6F-1F4C-9705-85CAB22534D7}">
      <dsp:nvSpPr>
        <dsp:cNvPr id="0" name=""/>
        <dsp:cNvSpPr/>
      </dsp:nvSpPr>
      <dsp:spPr>
        <a:xfrm>
          <a:off x="4240846" y="673844"/>
          <a:ext cx="2821224" cy="28212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Wertvorstellungen</a:t>
          </a:r>
        </a:p>
      </dsp:txBody>
      <dsp:txXfrm>
        <a:off x="4654005" y="1087003"/>
        <a:ext cx="1994906" cy="1994906"/>
      </dsp:txXfrm>
    </dsp:sp>
    <dsp:sp modelId="{F1971282-5642-E34B-AAB7-D80863E500C2}">
      <dsp:nvSpPr>
        <dsp:cNvPr id="0" name=""/>
        <dsp:cNvSpPr/>
      </dsp:nvSpPr>
      <dsp:spPr>
        <a:xfrm rot="10800000">
          <a:off x="2702197" y="2941620"/>
          <a:ext cx="1758554" cy="952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4000" kern="1200"/>
        </a:p>
      </dsp:txBody>
      <dsp:txXfrm rot="10800000">
        <a:off x="2987846" y="3132053"/>
        <a:ext cx="1472905" cy="5712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0A1A9-DC6F-1F4C-9705-85CAB22534D7}">
      <dsp:nvSpPr>
        <dsp:cNvPr id="0" name=""/>
        <dsp:cNvSpPr/>
      </dsp:nvSpPr>
      <dsp:spPr>
        <a:xfrm>
          <a:off x="0" y="992"/>
          <a:ext cx="2806258" cy="2806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Persönliche Wertvorstellungen</a:t>
          </a:r>
        </a:p>
      </dsp:txBody>
      <dsp:txXfrm>
        <a:off x="410967" y="411959"/>
        <a:ext cx="1984324" cy="1984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D6132-0DD2-4270-A1AC-A0118303C75C}" type="datetimeFigureOut">
              <a:rPr lang="de-DE" smtClean="0"/>
              <a:t>15.06.23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0" y="1233488"/>
            <a:ext cx="444500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FEE68-4F02-466C-92BC-CC1A778C6A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854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5min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FEE68-4F02-466C-92BC-CC1A778C6A5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38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https://www.values-academy.de/werte-lexikon/download/        https://www.values-academy.de/wp-content/uploads/2022/01/WERTE-LISTE_Download_220105.pdf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FEE68-4F02-466C-92BC-CC1A778C6A5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8469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:notes"/>
          <p:cNvSpPr txBox="1">
            <a:spLocks noGrp="1"/>
          </p:cNvSpPr>
          <p:nvPr>
            <p:ph type="body" idx="1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6500" y="1233488"/>
            <a:ext cx="4445000" cy="3333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68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15min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FEE68-4F02-466C-92BC-CC1A778C6A5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483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15min.  Baumskizze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FEE68-4F02-466C-92BC-CC1A778C6A5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870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:notes"/>
          <p:cNvSpPr txBox="1">
            <a:spLocks noGrp="1"/>
          </p:cNvSpPr>
          <p:nvPr>
            <p:ph type="body" idx="1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https://</a:t>
            </a:r>
            <a:r>
              <a:rPr lang="de-DE" dirty="0" err="1"/>
              <a:t>miro.com</a:t>
            </a:r>
            <a:r>
              <a:rPr lang="de-DE" dirty="0"/>
              <a:t>/</a:t>
            </a:r>
            <a:r>
              <a:rPr lang="de-DE" dirty="0" err="1"/>
              <a:t>app</a:t>
            </a:r>
            <a:r>
              <a:rPr lang="de-DE" dirty="0"/>
              <a:t>/</a:t>
            </a:r>
            <a:r>
              <a:rPr lang="de-DE" dirty="0" err="1"/>
              <a:t>board</a:t>
            </a:r>
            <a:r>
              <a:rPr lang="de-DE" dirty="0"/>
              <a:t>/uXjVPQOO6Kk=/?</a:t>
            </a:r>
            <a:r>
              <a:rPr lang="de-DE" dirty="0" err="1"/>
              <a:t>share_link_id</a:t>
            </a:r>
            <a:r>
              <a:rPr lang="de-DE"/>
              <a:t>=830904188207</a:t>
            </a:r>
            <a:endParaRPr dirty="0"/>
          </a:p>
        </p:txBody>
      </p:sp>
      <p:sp>
        <p:nvSpPr>
          <p:cNvPr id="229" name="Google Shape;2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6500" y="1233488"/>
            <a:ext cx="4445000" cy="3333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493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6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9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12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13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7" name="Rechteck 15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8" name="Titel 5"/>
          <p:cNvSpPr txBox="1">
            <a:spLocks noGrp="1"/>
          </p:cNvSpPr>
          <p:nvPr>
            <p:ph type="title"/>
          </p:nvPr>
        </p:nvSpPr>
        <p:spPr>
          <a:xfrm>
            <a:off x="882002" y="2492892"/>
            <a:ext cx="7380003" cy="15121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36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Thema des Vortrags</a:t>
            </a:r>
          </a:p>
        </p:txBody>
      </p:sp>
      <p:sp>
        <p:nvSpPr>
          <p:cNvPr id="9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556793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Vortragender</a:t>
            </a:r>
          </a:p>
        </p:txBody>
      </p:sp>
      <p:sp>
        <p:nvSpPr>
          <p:cNvPr id="10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845460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600" b="0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Institution</a:t>
            </a:r>
          </a:p>
        </p:txBody>
      </p:sp>
      <p:sp>
        <p:nvSpPr>
          <p:cNvPr id="11" name="Textplatzhalter 10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4223659"/>
            <a:ext cx="3689997" cy="10784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Unterthema des Vortrags</a:t>
            </a:r>
          </a:p>
        </p:txBody>
      </p:sp>
      <p:pic>
        <p:nvPicPr>
          <p:cNvPr id="12" name="Grafik 17"/>
          <p:cNvPicPr>
            <a:picLocks noChangeAspect="1"/>
          </p:cNvPicPr>
          <p:nvPr/>
        </p:nvPicPr>
        <p:blipFill>
          <a:blip r:embed="rId3"/>
          <a:srcRect r="78778"/>
          <a:stretch>
            <a:fillRect/>
          </a:stretch>
        </p:blipFill>
        <p:spPr>
          <a:xfrm>
            <a:off x="167335" y="173397"/>
            <a:ext cx="1867945" cy="86199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14818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8064898" cy="41044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Thema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017110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1556793"/>
            <a:ext cx="8064898" cy="467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4056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125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04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3256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5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5904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Untertitel und Inhalt">
  <p:cSld name="1_Titel, Untertitel und Inhal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>
            <a:spLocks noGrp="1"/>
          </p:cNvSpPr>
          <p:nvPr>
            <p:ph type="body" idx="1"/>
          </p:nvPr>
        </p:nvSpPr>
        <p:spPr>
          <a:xfrm>
            <a:off x="539550" y="2132856"/>
            <a:ext cx="8064898" cy="4104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2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C3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6C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6C3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837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11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3F4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3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8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7" name="Grafik 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7335" y="173397"/>
              <a:ext cx="8802023" cy="861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Rechteck 10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9" name="Text Box 21"/>
          <p:cNvSpPr txBox="1"/>
          <p:nvPr/>
        </p:nvSpPr>
        <p:spPr>
          <a:xfrm>
            <a:off x="6019796" y="6544799"/>
            <a:ext cx="2971800" cy="2444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0" i="0" u="none" strike="noStrike" kern="1200" cap="none" spc="0" baseline="0">
                <a:solidFill>
                  <a:srgbClr val="FFFFFF"/>
                </a:solidFill>
                <a:uFillTx/>
                <a:latin typeface="LMU CompatilFact" pitchFamily="2"/>
                <a:ea typeface="ＭＳ Ｐゴシック"/>
              </a:rPr>
              <a:t># </a:t>
            </a:r>
            <a:fld id="{19F352CA-8175-4496-8D33-C0B499A055BD}" type="slidenum">
              <a:t>‹Nr.›</a:t>
            </a:fld>
            <a:endParaRPr lang="de-DE" sz="1000" b="0" i="0" u="none" strike="noStrike" kern="1200" cap="none" spc="0" baseline="0">
              <a:solidFill>
                <a:srgbClr val="FFFFFF"/>
              </a:solidFill>
              <a:uFillTx/>
              <a:latin typeface="LMU CompatilFact" pitchFamily="2"/>
              <a:ea typeface="ＭＳ Ｐゴシック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hyperlink" Target="https://www.idl.lehrerbildung-at-lmu.mzl.uni-muenchen.de/foerderschwerpunkte/lernen/mp-atila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2"/>
          <p:cNvSpPr txBox="1">
            <a:spLocks noGrp="1"/>
          </p:cNvSpPr>
          <p:nvPr>
            <p:ph type="title"/>
          </p:nvPr>
        </p:nvSpPr>
        <p:spPr>
          <a:xfrm>
            <a:off x="239909" y="1384504"/>
            <a:ext cx="8665827" cy="4910941"/>
          </a:xfrm>
        </p:spPr>
        <p:txBody>
          <a:bodyPr/>
          <a:lstStyle/>
          <a:p>
            <a:r>
              <a:rPr lang="de-DE" sz="2000" dirty="0">
                <a:solidFill>
                  <a:schemeClr val="tx1"/>
                </a:solidFill>
              </a:rPr>
              <a:t>Erweiterung des Werkzeugs Baum: Was ist das – (m)eine inklusive Haltung? Auseinandersetzung mit den persönlichen Werthaltungen</a:t>
            </a:r>
            <a:br>
              <a:rPr lang="de-DE" sz="2000" dirty="0"/>
            </a:br>
            <a:br>
              <a:rPr lang="de-DE" sz="2000" b="0" dirty="0">
                <a:solidFill>
                  <a:schemeClr val="dk1"/>
                </a:solidFill>
              </a:rPr>
            </a:br>
            <a:r>
              <a:rPr lang="de-DE" sz="2000" b="0" dirty="0">
                <a:solidFill>
                  <a:schemeClr val="dk1"/>
                </a:solidFill>
              </a:rPr>
              <a:t>Thema Haltung - Exemplarische Fallarbeit mithilfe der !DL-Lernplattform</a:t>
            </a:r>
            <a:br>
              <a:rPr lang="de-DE" sz="2000" b="0" dirty="0">
                <a:solidFill>
                  <a:schemeClr val="dk1"/>
                </a:solidFill>
              </a:rPr>
            </a:br>
            <a:r>
              <a:rPr lang="de-DE" sz="2000" b="0" dirty="0">
                <a:solidFill>
                  <a:schemeClr val="dk1"/>
                </a:solidFill>
              </a:rPr>
              <a:t>	1. Persönliche Wertvorstellungen (EA und GA)</a:t>
            </a:r>
            <a:br>
              <a:rPr lang="de-DE" sz="2000" b="0" dirty="0">
                <a:solidFill>
                  <a:schemeClr val="dk1"/>
                </a:solidFill>
              </a:rPr>
            </a:br>
            <a:r>
              <a:rPr lang="de-DE" sz="2000" b="0" dirty="0">
                <a:solidFill>
                  <a:schemeClr val="dk1"/>
                </a:solidFill>
              </a:rPr>
              <a:t>	2. Der Baum als Denkraster</a:t>
            </a:r>
            <a:br>
              <a:rPr lang="de-DE" sz="2000" b="0" dirty="0">
                <a:solidFill>
                  <a:schemeClr val="dk1"/>
                </a:solidFill>
              </a:rPr>
            </a:br>
            <a:r>
              <a:rPr lang="de-DE" sz="2000" b="0" dirty="0">
                <a:solidFill>
                  <a:schemeClr val="dk1"/>
                </a:solidFill>
              </a:rPr>
              <a:t>	3. Fallbeispiel Atila (EA und GA)</a:t>
            </a:r>
            <a:br>
              <a:rPr lang="de-DE" sz="2000" b="0" dirty="0">
                <a:solidFill>
                  <a:schemeClr val="tx1"/>
                </a:solidFill>
              </a:rPr>
            </a:br>
            <a:endParaRPr lang="de-DE" sz="2000" u="sng" dirty="0"/>
          </a:p>
        </p:txBody>
      </p:sp>
      <p:pic>
        <p:nvPicPr>
          <p:cNvPr id="3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225" y="4869878"/>
            <a:ext cx="3300215" cy="15528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215" y="-387422"/>
            <a:ext cx="2524448" cy="14199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Persönliche Wertvorstellungen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2C998B98-F4DA-A427-40EB-BF496B15A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283045"/>
              </p:ext>
            </p:extLst>
          </p:nvPr>
        </p:nvGraphicFramePr>
        <p:xfrm>
          <a:off x="1186068" y="1556025"/>
          <a:ext cx="7063409" cy="4168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59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Persönliche Wertvorstellungen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2A95DBA-617C-9D04-CA10-FDAC0DF5D68B}"/>
              </a:ext>
            </a:extLst>
          </p:cNvPr>
          <p:cNvSpPr txBox="1"/>
          <p:nvPr/>
        </p:nvSpPr>
        <p:spPr>
          <a:xfrm>
            <a:off x="4273826" y="1651171"/>
            <a:ext cx="408498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Arbeitsauftrag:</a:t>
            </a:r>
          </a:p>
          <a:p>
            <a:pPr algn="just"/>
            <a:endParaRPr 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Markieren bzw. notieren Sie für sich Werte, die Ihr Handeln als Lehrkraft in der Schule prägen sollen.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Tauschen Sie sich in Ihrer Gruppe über die Hintergründe ihrer Wahl aus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Werte-Plakat: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2C998B98-F4DA-A427-40EB-BF496B15A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8095398"/>
              </p:ext>
            </p:extLst>
          </p:nvPr>
        </p:nvGraphicFramePr>
        <p:xfrm>
          <a:off x="629478" y="1933713"/>
          <a:ext cx="3357019" cy="280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2" y="1223994"/>
            <a:ext cx="3477790" cy="509114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4DF6F33-B5B1-9CF4-E756-EC02DA3D5A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6317" y="4002272"/>
            <a:ext cx="1905000" cy="1905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6D03266-5D1B-F3A2-0425-D0274DB70618}"/>
              </a:ext>
            </a:extLst>
          </p:cNvPr>
          <p:cNvSpPr txBox="1"/>
          <p:nvPr/>
        </p:nvSpPr>
        <p:spPr>
          <a:xfrm>
            <a:off x="4608132" y="5884612"/>
            <a:ext cx="3750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</a:t>
            </a:r>
            <a:r>
              <a:rPr lang="de-DE" dirty="0" err="1"/>
              <a:t>www.values-academy.de</a:t>
            </a:r>
            <a:r>
              <a:rPr lang="de-DE" dirty="0"/>
              <a:t>/werte-lexikon/</a:t>
            </a:r>
            <a:r>
              <a:rPr lang="de-DE" dirty="0" err="1"/>
              <a:t>download</a:t>
            </a:r>
            <a:r>
              <a:rPr lang="de-DE" dirty="0"/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29816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0A1AF-6B24-5B65-76EC-916A18BC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Fallbeispiele - Der Baum als Denkraster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133EA779-AAB5-1D01-80F0-E7EC9DC0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t="-26008" r="-282" b="66772"/>
          <a:stretch/>
        </p:blipFill>
        <p:spPr>
          <a:xfrm>
            <a:off x="704195" y="504584"/>
            <a:ext cx="3681067" cy="3120886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6E3923E5-196D-E74E-74A8-DA03790A10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1" b="33777"/>
          <a:stretch/>
        </p:blipFill>
        <p:spPr>
          <a:xfrm>
            <a:off x="2732246" y="3773404"/>
            <a:ext cx="3528667" cy="1669775"/>
          </a:xfrm>
          <a:prstGeom prst="rect">
            <a:avLst/>
          </a:prstGeom>
        </p:spPr>
      </p:pic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78A297C6-15E8-D7EA-0CE7-1D68199F4D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38"/>
          <a:stretch/>
        </p:blipFill>
        <p:spPr>
          <a:xfrm>
            <a:off x="4897888" y="1896112"/>
            <a:ext cx="3654581" cy="172935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F46B98A-DE97-919C-E707-50F35A6A7A86}"/>
              </a:ext>
            </a:extLst>
          </p:cNvPr>
          <p:cNvSpPr txBox="1"/>
          <p:nvPr/>
        </p:nvSpPr>
        <p:spPr>
          <a:xfrm>
            <a:off x="3039621" y="1375065"/>
            <a:ext cx="2913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Arbeit mit realen Fällen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2537080-874C-B042-F6FF-24CDB96FADAF}"/>
              </a:ext>
            </a:extLst>
          </p:cNvPr>
          <p:cNvSpPr txBox="1"/>
          <p:nvPr/>
        </p:nvSpPr>
        <p:spPr>
          <a:xfrm>
            <a:off x="6551447" y="4360118"/>
            <a:ext cx="2334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Aber wie gelingt die Annäherung?</a:t>
            </a:r>
          </a:p>
        </p:txBody>
      </p:sp>
    </p:spTree>
    <p:extLst>
      <p:ext uri="{BB962C8B-B14F-4D97-AF65-F5344CB8AC3E}">
        <p14:creationId xmlns:p14="http://schemas.microsoft.com/office/powerpoint/2010/main" val="280859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Der Baum als Denkraster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137" y="1342278"/>
            <a:ext cx="6462574" cy="475775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662190" y="4734930"/>
            <a:ext cx="1819805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Wer ist…?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508212" y="3082567"/>
            <a:ext cx="2392704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Welche Schlüsselstellen</a:t>
            </a:r>
            <a:endParaRPr lang="de-DE" sz="2000" dirty="0"/>
          </a:p>
          <a:p>
            <a:pPr algn="ctr"/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erscheinen dir für die/</a:t>
            </a:r>
            <a:r>
              <a:rPr lang="de-DE" sz="1050" dirty="0"/>
              <a:t>deine Interaktion mit … 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entscheidend wichtig?</a:t>
            </a:r>
            <a:endParaRPr lang="de-DE" sz="1050" dirty="0"/>
          </a:p>
        </p:txBody>
      </p:sp>
      <p:sp>
        <p:nvSpPr>
          <p:cNvPr id="7" name="Textfeld 6"/>
          <p:cNvSpPr txBox="1"/>
          <p:nvPr/>
        </p:nvSpPr>
        <p:spPr>
          <a:xfrm>
            <a:off x="3377234" y="1282107"/>
            <a:ext cx="2566449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Konkretes Handeln - Konkrete erste Schritte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757333" y="5307678"/>
            <a:ext cx="1568199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50" dirty="0"/>
              <a:t>Persönlichkeit/Charakter- Stärken-Schwierigkeiten…</a:t>
            </a:r>
          </a:p>
        </p:txBody>
      </p:sp>
    </p:spTree>
    <p:extLst>
      <p:ext uri="{BB962C8B-B14F-4D97-AF65-F5344CB8AC3E}">
        <p14:creationId xmlns:p14="http://schemas.microsoft.com/office/powerpoint/2010/main" val="239132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82559" marR="0" lvl="0" indent="-1825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1"/>
              </a:buClr>
              <a:buSzPts val="2400"/>
              <a:buFont typeface="Arial"/>
              <a:buNone/>
            </a:pPr>
            <a:r>
              <a:rPr lang="de-DE" sz="2000" dirty="0"/>
              <a:t>Der Baum als Denkraster</a:t>
            </a:r>
            <a:endParaRPr sz="2000" dirty="0"/>
          </a:p>
        </p:txBody>
      </p:sp>
      <p:graphicFrame>
        <p:nvGraphicFramePr>
          <p:cNvPr id="7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637276"/>
              </p:ext>
            </p:extLst>
          </p:nvPr>
        </p:nvGraphicFramePr>
        <p:xfrm>
          <a:off x="176169" y="1954636"/>
          <a:ext cx="8657437" cy="3419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5945">
                  <a:extLst>
                    <a:ext uri="{9D8B030D-6E8A-4147-A177-3AD203B41FA5}">
                      <a16:colId xmlns:a16="http://schemas.microsoft.com/office/drawing/2014/main" val="1587717604"/>
                    </a:ext>
                  </a:extLst>
                </a:gridCol>
                <a:gridCol w="6901492">
                  <a:extLst>
                    <a:ext uri="{9D8B030D-6E8A-4147-A177-3AD203B41FA5}">
                      <a16:colId xmlns:a16="http://schemas.microsoft.com/office/drawing/2014/main" val="2386236946"/>
                    </a:ext>
                  </a:extLst>
                </a:gridCol>
              </a:tblGrid>
              <a:tr h="1149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fontAlgn="base" hangingPunct="0">
                        <a:lnSpc>
                          <a:spcPct val="115000"/>
                        </a:lnSpc>
                      </a:pPr>
                      <a:r>
                        <a:rPr lang="de-DE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Konkretes Handeln – die Krone wächst mit Unterstützung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just" eaLnBrk="0" fontAlgn="base" hangingPunct="0">
                        <a:lnSpc>
                          <a:spcPct val="115000"/>
                        </a:lnSpc>
                      </a:pPr>
                      <a:r>
                        <a:rPr lang="de-DE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Wie können Sie als Lehrkraft die Schülerin/ den Schüler in unterschiedlichen Bereichen bzw. Situationen unterstützen? Welche konkreten erste Schritte und Fördermaßnahmen würden Sie als Lehrkraft</a:t>
                      </a:r>
                      <a:r>
                        <a:rPr lang="de-DE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ergreifen und ausprobieren?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453278"/>
                  </a:ext>
                </a:extLst>
              </a:tr>
              <a:tr h="1174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0" fontAlgn="base" hangingPunct="0">
                        <a:lnSpc>
                          <a:spcPct val="115000"/>
                        </a:lnSpc>
                      </a:pPr>
                      <a:r>
                        <a:rPr lang="de-DE" sz="1400" b="1" kern="1200" dirty="0">
                          <a:effectLst/>
                          <a:latin typeface="+mn-lt"/>
                        </a:rPr>
                        <a:t>Schlüsselstellen – im „Stamm“ entscheidet es sich</a:t>
                      </a:r>
                      <a:endParaRPr lang="de-DE" sz="1400" b="1" dirty="0">
                        <a:effectLst/>
                        <a:latin typeface="+mn-lt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effectLst/>
                          <a:latin typeface="+mn-lt"/>
                        </a:rPr>
                        <a:t>Welche Dinge wollen Sie als Lehrkraft besonders im Fokus behalten, weil sie entscheidend sind? Welche Schwerpunkte würden Sie in der Förderung und der Interaktion mit der Schülerin/dem Schüler als „Kern“ bezeichnen, den Sie nicht aus den Augen verlieren wollen? Auf welche  Fragen wollen sie antworten suchen?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482740"/>
                  </a:ext>
                </a:extLst>
              </a:tr>
              <a:tr h="1057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+mn-lt"/>
                        </a:rPr>
                        <a:t>Persönlichkeit – Mensch und seine Wurzeln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</a:rPr>
                        <a:t>Mit diesen Voraussetzungen geht unser Kind in die Schule. Wie wirkt die Schülerin/ der Schüler auf Sie? Wie würden Sie die Schülerin/ den Schüler beschreiben? Wer ist die Schülerin/ der Schüler?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8283193"/>
                  </a:ext>
                </a:extLst>
              </a:tr>
            </a:tbl>
          </a:graphicData>
        </a:graphic>
      </p:graphicFrame>
      <p:pic>
        <p:nvPicPr>
          <p:cNvPr id="8" name="Grafik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1" y="2167014"/>
            <a:ext cx="954663" cy="5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42871"/>
          <a:stretch/>
        </p:blipFill>
        <p:spPr bwMode="auto">
          <a:xfrm flipH="1">
            <a:off x="669761" y="3439161"/>
            <a:ext cx="884710" cy="53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80" y="4709298"/>
            <a:ext cx="907272" cy="50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Um die Ebenen </a:t>
            </a:r>
            <a:r>
              <a:rPr lang="de-DE" sz="2000" i="1" dirty="0">
                <a:latin typeface="Arial" panose="020B0604020202020204" pitchFamily="34" charset="0"/>
                <a:cs typeface="Arial" panose="020B0604020202020204" pitchFamily="34" charset="0"/>
              </a:rPr>
              <a:t>Werte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2000" i="1">
                <a:latin typeface="Arial" panose="020B0604020202020204" pitchFamily="34" charset="0"/>
                <a:cs typeface="Arial" panose="020B0604020202020204" pitchFamily="34" charset="0"/>
              </a:rPr>
              <a:t>Chancen</a:t>
            </a:r>
            <a:r>
              <a:rPr lang="de-DE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>
                <a:latin typeface="Arial" panose="020B0604020202020204" pitchFamily="34" charset="0"/>
                <a:cs typeface="Arial" panose="020B0604020202020204" pitchFamily="34" charset="0"/>
              </a:rPr>
              <a:t>erweiterter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Baum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51" y="1331084"/>
            <a:ext cx="6772389" cy="459219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014686" y="4431330"/>
            <a:ext cx="102403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 Bild von Atila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075561" y="3290500"/>
            <a:ext cx="2992877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Wertvorstellungen Schlüsselstellen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334877" y="4435022"/>
            <a:ext cx="1378969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sz="9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582234" y="4992354"/>
            <a:ext cx="162349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1" name="Textfeld 10"/>
          <p:cNvSpPr txBox="1"/>
          <p:nvPr/>
        </p:nvSpPr>
        <p:spPr>
          <a:xfrm>
            <a:off x="5967931" y="4469041"/>
            <a:ext cx="1167913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sz="900" dirty="0"/>
          </a:p>
        </p:txBody>
      </p:sp>
      <p:sp>
        <p:nvSpPr>
          <p:cNvPr id="12" name="Textfeld 11"/>
          <p:cNvSpPr txBox="1"/>
          <p:nvPr/>
        </p:nvSpPr>
        <p:spPr>
          <a:xfrm>
            <a:off x="3967636" y="5402440"/>
            <a:ext cx="107250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3" name="Textfeld 12"/>
          <p:cNvSpPr txBox="1"/>
          <p:nvPr/>
        </p:nvSpPr>
        <p:spPr>
          <a:xfrm>
            <a:off x="6747811" y="4861901"/>
            <a:ext cx="133232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8" name="Textfeld 17"/>
          <p:cNvSpPr txBox="1"/>
          <p:nvPr/>
        </p:nvSpPr>
        <p:spPr>
          <a:xfrm>
            <a:off x="5394557" y="5008411"/>
            <a:ext cx="1024035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1050" dirty="0"/>
          </a:p>
        </p:txBody>
      </p:sp>
      <p:sp>
        <p:nvSpPr>
          <p:cNvPr id="21" name="Textfeld 20"/>
          <p:cNvSpPr txBox="1"/>
          <p:nvPr/>
        </p:nvSpPr>
        <p:spPr>
          <a:xfrm>
            <a:off x="3835737" y="2443578"/>
            <a:ext cx="142115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Konkretes Handeln </a:t>
            </a:r>
          </a:p>
          <a:p>
            <a:pPr algn="ctr"/>
            <a:r>
              <a:rPr lang="de-DE" sz="1200" b="1" dirty="0"/>
              <a:t>- konkrete Schritte</a:t>
            </a:r>
            <a:endParaRPr lang="de-DE" sz="15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3220664" y="1237859"/>
            <a:ext cx="2566449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Welche Chancen</a:t>
            </a:r>
            <a:endParaRPr lang="de-DE" sz="1200" dirty="0"/>
          </a:p>
          <a:p>
            <a:pPr algn="ctr"/>
            <a:r>
              <a:rPr lang="de-DE" sz="1200" dirty="0"/>
              <a:t>ergeben sich daraus für</a:t>
            </a:r>
            <a:r>
              <a:rPr lang="de-DE" sz="1200" b="1" dirty="0"/>
              <a:t>…</a:t>
            </a:r>
            <a:endParaRPr lang="de-DE" sz="15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967636" y="1947464"/>
            <a:ext cx="1002416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Atila?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8004849" y="1919260"/>
            <a:ext cx="1117739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das Schulleben?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425046" y="1469520"/>
            <a:ext cx="1158601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die ganze Klasse?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34640" y="1468692"/>
            <a:ext cx="1708614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 die einzelne Lehrkraft?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34640" y="1980887"/>
            <a:ext cx="1708614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das Lehrkräfteteam?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8004849" y="1627464"/>
            <a:ext cx="1117739" cy="2567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die Elternarbeit?</a:t>
            </a:r>
          </a:p>
        </p:txBody>
      </p:sp>
    </p:spTree>
    <p:extLst>
      <p:ext uri="{BB962C8B-B14F-4D97-AF65-F5344CB8AC3E}">
        <p14:creationId xmlns:p14="http://schemas.microsoft.com/office/powerpoint/2010/main" val="355204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Heutiger Baum für den Fall Atila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51" y="1331084"/>
            <a:ext cx="6772389" cy="459219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014686" y="4431330"/>
            <a:ext cx="102403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Wer </a:t>
            </a:r>
            <a:r>
              <a:rPr lang="de-DE" sz="1200" b="1"/>
              <a:t>ist Atila? </a:t>
            </a:r>
            <a:r>
              <a:rPr lang="de-DE" sz="1200" b="1" dirty="0"/>
              <a:t>Dein Bild von Atila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533826" y="3033636"/>
            <a:ext cx="2992877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Welche Wertvorstellungen </a:t>
            </a:r>
          </a:p>
          <a:p>
            <a:pPr algn="ctr"/>
            <a:r>
              <a:rPr lang="de-DE" sz="1200" dirty="0"/>
              <a:t>werden aus ihrer Sicht in der Interaktion zwischen Atila, der Klasse und den Lehrkräften erkennbar und bilden die Grundlage der Beziehungsarbeit, der Haltung und der Zusammenarbeit?</a:t>
            </a:r>
          </a:p>
          <a:p>
            <a:pPr algn="ctr"/>
            <a:r>
              <a:rPr lang="de-DE" sz="1200" b="1" dirty="0"/>
              <a:t>Welche Fragen stellen sich dir?</a:t>
            </a:r>
            <a:endParaRPr lang="de-DE" sz="105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2334877" y="4435022"/>
            <a:ext cx="1378969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sz="9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582234" y="4992354"/>
            <a:ext cx="162349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1" name="Textfeld 10"/>
          <p:cNvSpPr txBox="1"/>
          <p:nvPr/>
        </p:nvSpPr>
        <p:spPr>
          <a:xfrm>
            <a:off x="5967931" y="4469041"/>
            <a:ext cx="1167913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sz="900" dirty="0"/>
          </a:p>
        </p:txBody>
      </p:sp>
      <p:sp>
        <p:nvSpPr>
          <p:cNvPr id="12" name="Textfeld 11"/>
          <p:cNvSpPr txBox="1"/>
          <p:nvPr/>
        </p:nvSpPr>
        <p:spPr>
          <a:xfrm>
            <a:off x="3967636" y="5402440"/>
            <a:ext cx="107250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3" name="Textfeld 12"/>
          <p:cNvSpPr txBox="1"/>
          <p:nvPr/>
        </p:nvSpPr>
        <p:spPr>
          <a:xfrm>
            <a:off x="6747811" y="4861901"/>
            <a:ext cx="1332326" cy="2308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</p:txBody>
      </p:sp>
      <p:sp>
        <p:nvSpPr>
          <p:cNvPr id="18" name="Textfeld 17"/>
          <p:cNvSpPr txBox="1"/>
          <p:nvPr/>
        </p:nvSpPr>
        <p:spPr>
          <a:xfrm>
            <a:off x="5394557" y="5008411"/>
            <a:ext cx="1024035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1050" dirty="0"/>
          </a:p>
        </p:txBody>
      </p:sp>
      <p:sp>
        <p:nvSpPr>
          <p:cNvPr id="19" name="Textfeld 18"/>
          <p:cNvSpPr txBox="1"/>
          <p:nvPr/>
        </p:nvSpPr>
        <p:spPr>
          <a:xfrm>
            <a:off x="4546314" y="3033636"/>
            <a:ext cx="2887384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Welche Schlüssel- und Engstellen</a:t>
            </a:r>
          </a:p>
          <a:p>
            <a:pPr algn="ctr"/>
            <a:r>
              <a:rPr lang="de-DE" sz="1200" dirty="0"/>
              <a:t>willst du besonders beachten bezüglich</a:t>
            </a:r>
          </a:p>
          <a:p>
            <a:pPr marL="214313" indent="-214313">
              <a:buFontTx/>
              <a:buChar char="-"/>
            </a:pPr>
            <a:r>
              <a:rPr lang="de-DE" sz="1200" dirty="0"/>
              <a:t>der größten Schwierigkeiten/Stärken Von Atila?</a:t>
            </a:r>
          </a:p>
          <a:p>
            <a:r>
              <a:rPr lang="de-DE" sz="1200" dirty="0">
                <a:cs typeface="Calibri" panose="020F0502020204030204" pitchFamily="34" charset="0"/>
              </a:rPr>
              <a:t>→ Welche Schwerpunkte in der Förderung</a:t>
            </a:r>
            <a:r>
              <a:rPr lang="de-DE" sz="1200" b="1" dirty="0">
                <a:cs typeface="Calibri" panose="020F0502020204030204" pitchFamily="34" charset="0"/>
              </a:rPr>
              <a:t> </a:t>
            </a:r>
            <a:r>
              <a:rPr lang="de-DE" sz="1200" dirty="0">
                <a:cs typeface="Calibri" panose="020F0502020204030204" pitchFamily="34" charset="0"/>
              </a:rPr>
              <a:t>erscheinen dir entscheidend wichtig?</a:t>
            </a:r>
          </a:p>
          <a:p>
            <a:r>
              <a:rPr lang="de-DE" sz="1200" b="1" dirty="0">
                <a:cs typeface="Calibri" panose="020F0502020204030204" pitchFamily="34" charset="0"/>
              </a:rPr>
              <a:t>Auf welche Fragen suchst du Antworten?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3835737" y="2443578"/>
            <a:ext cx="142115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Konkretes Handeln </a:t>
            </a:r>
          </a:p>
          <a:p>
            <a:pPr algn="ctr"/>
            <a:r>
              <a:rPr lang="de-DE" sz="1200" b="1" dirty="0"/>
              <a:t>- konkrete Schritte</a:t>
            </a:r>
            <a:endParaRPr lang="de-DE" sz="15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3220664" y="1237859"/>
            <a:ext cx="2566449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Welche Chancen</a:t>
            </a:r>
            <a:endParaRPr lang="de-DE" sz="1200" dirty="0"/>
          </a:p>
          <a:p>
            <a:pPr algn="ctr"/>
            <a:r>
              <a:rPr lang="de-DE" sz="1200" dirty="0"/>
              <a:t>ergeben sich daraus für</a:t>
            </a:r>
            <a:r>
              <a:rPr lang="de-DE" sz="1200" b="1" dirty="0"/>
              <a:t>…</a:t>
            </a:r>
            <a:endParaRPr lang="de-DE" sz="15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967636" y="1947464"/>
            <a:ext cx="1002416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Atila?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8004849" y="1919260"/>
            <a:ext cx="1117739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das Schulleben?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425046" y="1469520"/>
            <a:ext cx="1158601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die ganze Klasse?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34640" y="1468692"/>
            <a:ext cx="1708614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 die einzelne Lehrkraft?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34640" y="1980887"/>
            <a:ext cx="1708614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das Lehrkräfteteam?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8004849" y="1627464"/>
            <a:ext cx="1117739" cy="2567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/>
              <a:t>die Elternarbeit?</a:t>
            </a:r>
          </a:p>
        </p:txBody>
      </p:sp>
    </p:spTree>
    <p:extLst>
      <p:ext uri="{BB962C8B-B14F-4D97-AF65-F5344CB8AC3E}">
        <p14:creationId xmlns:p14="http://schemas.microsoft.com/office/powerpoint/2010/main" val="35930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82559" marR="0" lvl="0" indent="-1825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1"/>
              </a:buClr>
              <a:buSzPts val="2400"/>
              <a:buFont typeface="Arial"/>
              <a:buNone/>
            </a:pPr>
            <a:r>
              <a:rPr lang="de-DE" sz="2000" dirty="0"/>
              <a:t>Fallbeispiel: Atila </a:t>
            </a:r>
            <a:endParaRPr sz="2000" dirty="0"/>
          </a:p>
        </p:txBody>
      </p:sp>
      <p:pic>
        <p:nvPicPr>
          <p:cNvPr id="3" name="Grafik 2" descr="Ein Bild, das Text, drinnen, Regal enthält.&#10;&#10;Automatisch generierte Beschreibung">
            <a:extLst>
              <a:ext uri="{FF2B5EF4-FFF2-40B4-BE49-F238E27FC236}">
                <a16:creationId xmlns:a16="http://schemas.microsoft.com/office/drawing/2014/main" id="{EF1C636F-EAD6-2DBC-FF83-512389DB2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9" y="1637472"/>
            <a:ext cx="2168938" cy="1892288"/>
          </a:xfrm>
          <a:prstGeom prst="rect">
            <a:avLst/>
          </a:prstGeom>
        </p:spPr>
      </p:pic>
      <p:pic>
        <p:nvPicPr>
          <p:cNvPr id="5" name="Grafik 4" descr="Filmklappe Silhouette">
            <a:hlinkClick r:id="rId4"/>
            <a:extLst>
              <a:ext uri="{FF2B5EF4-FFF2-40B4-BE49-F238E27FC236}">
                <a16:creationId xmlns:a16="http://schemas.microsoft.com/office/drawing/2014/main" id="{20AC7C66-0809-A889-9051-41B40C4090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094" y="3529760"/>
            <a:ext cx="914400" cy="9144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2E22DD6-F68B-6943-404B-2C75172DC72B}"/>
              </a:ext>
            </a:extLst>
          </p:cNvPr>
          <p:cNvSpPr txBox="1"/>
          <p:nvPr/>
        </p:nvSpPr>
        <p:spPr>
          <a:xfrm>
            <a:off x="2385506" y="1311050"/>
            <a:ext cx="6559826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Vorgehen:</a:t>
            </a:r>
          </a:p>
          <a:p>
            <a:pPr algn="just"/>
            <a:endParaRPr 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Schritt 1 (Plenum, EA):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Bitte sehen Sie sich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den Film an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. Machen Sie sich parallel dazu  Notizen zu den einzelnen Ebenen des Baums. Ein besonderer Schwerpunkt soll dabei auf der Ebene der Wertvorstellungen liegen.</a:t>
            </a:r>
          </a:p>
          <a:p>
            <a:pPr algn="just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Schritt 2 (EA):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Nehmen Sie sich anschließend einen Moment Zeit und überprüfen Sie für sich selbst, in welchem Verhältnis Ihre persönlichen Werte mit denen aus dem Film stehen (Gemeinsamkeiten? Unterschiede?).</a:t>
            </a:r>
          </a:p>
          <a:p>
            <a:pPr algn="just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Schritt 3 (GA):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Tauschen Sie sich in Kleingruppen über Ihren Baum aus.      Welche Werte werden im Film zu Atila Ihrer Meinung nach behandelt und schlagen sich insbesondere im Stamm nieder?.</a:t>
            </a:r>
          </a:p>
          <a:p>
            <a:pPr algn="just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Schritt 4 (Plenum):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Gewähren Sie uns einen Einblick in Ihre Gruppenarbeit: Auf welche Werte sind Sie gestoßen? Inwiefern haben diese Werte Ihre eigenen beeinflusst? Wie haben Sie den Arbeitsprozess erlebt?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0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MU_Corporate Design_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PPT_Begleitmaterialien</Template>
  <TotalTime>0</TotalTime>
  <Words>697</Words>
  <Application>Microsoft Macintosh PowerPoint</Application>
  <PresentationFormat>Bildschirmpräsentation (4:3)</PresentationFormat>
  <Paragraphs>84</Paragraphs>
  <Slides>9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LMU CompatilFact</vt:lpstr>
      <vt:lpstr>LMU_Corporate Design_2</vt:lpstr>
      <vt:lpstr>Erweiterung des Werkzeugs Baum: Was ist das – (m)eine inklusive Haltung? Auseinandersetzung mit den persönlichen Werthaltungen  Thema Haltung - Exemplarische Fallarbeit mithilfe der !DL-Lernplattform  1. Persönliche Wertvorstellungen (EA und GA)  2. Der Baum als Denkraster  3. Fallbeispiel Atila (EA und GA) </vt:lpstr>
      <vt:lpstr>Persönliche Wertvorstellungen</vt:lpstr>
      <vt:lpstr>Persönliche Wertvorstellungen</vt:lpstr>
      <vt:lpstr>Fallbeispiele - Der Baum als Denkraster</vt:lpstr>
      <vt:lpstr>Der Baum als Denkraster</vt:lpstr>
      <vt:lpstr>Der Baum als Denkraster</vt:lpstr>
      <vt:lpstr>Um die Ebenen Werte und Chancen erweiterter Baum </vt:lpstr>
      <vt:lpstr>Heutiger Baum für den Fall Atila </vt:lpstr>
      <vt:lpstr>Fallbeispiel: Atila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</dc:creator>
  <cp:lastModifiedBy>Riesch, Mario</cp:lastModifiedBy>
  <cp:revision>609</cp:revision>
  <cp:lastPrinted>2020-10-07T09:27:59Z</cp:lastPrinted>
  <dcterms:created xsi:type="dcterms:W3CDTF">2017-03-22T07:46:31Z</dcterms:created>
  <dcterms:modified xsi:type="dcterms:W3CDTF">2023-06-21T08:49:31Z</dcterms:modified>
</cp:coreProperties>
</file>