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89" r:id="rId5"/>
    <p:sldId id="290" r:id="rId6"/>
    <p:sldId id="264" r:id="rId7"/>
    <p:sldId id="292" r:id="rId8"/>
    <p:sldId id="294" r:id="rId9"/>
    <p:sldId id="295" r:id="rId10"/>
    <p:sldId id="288" r:id="rId11"/>
  </p:sldIdLst>
  <p:sldSz cx="9144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6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3" name="Rechteck 9"/>
            <p:cNvSpPr/>
            <p:nvPr/>
          </p:nvSpPr>
          <p:spPr>
            <a:xfrm>
              <a:off x="0" y="1187997"/>
              <a:ext cx="9144000" cy="5274003"/>
            </a:xfrm>
            <a:prstGeom prst="rect">
              <a:avLst/>
            </a:pr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pic>
          <p:nvPicPr>
            <p:cNvPr id="4" name="Grafik 11">
              <a:extLst>
                <a:ext uri="{FF2B5EF4-FFF2-40B4-BE49-F238E27FC236}">
                  <a16:creationId xmlns:a16="http://schemas.microsoft.com/office/drawing/2014/main" id="{00000000-0000-0000-0000-000000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0990" y="206462"/>
              <a:ext cx="1920102" cy="79208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" name="Rechteck 12"/>
            <p:cNvSpPr/>
            <p:nvPr/>
          </p:nvSpPr>
          <p:spPr>
            <a:xfrm>
              <a:off x="6166338" y="173397"/>
              <a:ext cx="2815199" cy="856801"/>
            </a:xfrm>
            <a:prstGeom prst="rect">
              <a:avLst/>
            </a:prstGeom>
            <a:solidFill>
              <a:srgbClr val="2C854D"/>
            </a:solidFill>
            <a:ln w="9528" cap="flat">
              <a:solidFill>
                <a:srgbClr val="006C31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6" name="Rechteck 13"/>
            <p:cNvSpPr/>
            <p:nvPr/>
          </p:nvSpPr>
          <p:spPr>
            <a:xfrm>
              <a:off x="0" y="0"/>
              <a:ext cx="9144000" cy="1187997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7" name="Rechteck 15"/>
            <p:cNvSpPr/>
            <p:nvPr/>
          </p:nvSpPr>
          <p:spPr>
            <a:xfrm>
              <a:off x="0" y="6462000"/>
              <a:ext cx="9144000" cy="395999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</p:grpSp>
      <p:sp>
        <p:nvSpPr>
          <p:cNvPr id="8" name="Titel 5"/>
          <p:cNvSpPr txBox="1">
            <a:spLocks noGrp="1"/>
          </p:cNvSpPr>
          <p:nvPr>
            <p:ph type="title"/>
          </p:nvPr>
        </p:nvSpPr>
        <p:spPr>
          <a:xfrm>
            <a:off x="882002" y="2492892"/>
            <a:ext cx="7380003" cy="15121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3600" b="1" i="0" u="none" strike="noStrike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Thema des Vortrags</a:t>
            </a:r>
          </a:p>
        </p:txBody>
      </p:sp>
      <p:sp>
        <p:nvSpPr>
          <p:cNvPr id="9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882002" y="1556793"/>
            <a:ext cx="7380003" cy="3600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de-DE" sz="1800" b="1" i="0" u="none" strike="noStrike" cap="none" spc="0" baseline="0">
                <a:solidFill>
                  <a:srgbClr val="808080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Vortragender</a:t>
            </a:r>
          </a:p>
        </p:txBody>
      </p:sp>
      <p:sp>
        <p:nvSpPr>
          <p:cNvPr id="10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882002" y="1845460"/>
            <a:ext cx="7380003" cy="3600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de-DE" sz="1600" b="0" i="0" u="none" strike="noStrike" cap="none" spc="0" baseline="0">
                <a:solidFill>
                  <a:srgbClr val="808080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Institution</a:t>
            </a:r>
          </a:p>
        </p:txBody>
      </p:sp>
      <p:sp>
        <p:nvSpPr>
          <p:cNvPr id="11" name="Textplatzhalter 10"/>
          <p:cNvSpPr txBox="1">
            <a:spLocks noGrp="1"/>
          </p:cNvSpPr>
          <p:nvPr>
            <p:ph type="body" sz="quarter" idx="4294967295"/>
          </p:nvPr>
        </p:nvSpPr>
        <p:spPr>
          <a:xfrm>
            <a:off x="882002" y="4223659"/>
            <a:ext cx="3689997" cy="10784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de-DE" sz="1800" b="1" i="0" u="none" strike="noStrike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Unterthema des Vortrags</a:t>
            </a:r>
          </a:p>
        </p:txBody>
      </p:sp>
      <p:pic>
        <p:nvPicPr>
          <p:cNvPr id="12" name="Grafik 1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8778"/>
          <a:stretch>
            <a:fillRect/>
          </a:stretch>
        </p:blipFill>
        <p:spPr>
          <a:xfrm>
            <a:off x="167335" y="173397"/>
            <a:ext cx="1867945" cy="86199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0869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8"/>
          <p:cNvSpPr txBox="1">
            <a:spLocks noGrp="1"/>
          </p:cNvSpPr>
          <p:nvPr>
            <p:ph sz="quarter" idx="4294967295"/>
          </p:nvPr>
        </p:nvSpPr>
        <p:spPr>
          <a:xfrm>
            <a:off x="539550" y="2132856"/>
            <a:ext cx="8064898" cy="41044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539550" y="1556793"/>
            <a:ext cx="8064898" cy="5668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de-DE" sz="24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Überschrift durch Klicken bearbeiten</a:t>
            </a:r>
          </a:p>
        </p:txBody>
      </p:sp>
      <p:sp>
        <p:nvSpPr>
          <p:cNvPr id="4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Thema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77883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8"/>
          <p:cNvSpPr txBox="1">
            <a:spLocks noGrp="1"/>
          </p:cNvSpPr>
          <p:nvPr>
            <p:ph sz="quarter" idx="4294967295"/>
          </p:nvPr>
        </p:nvSpPr>
        <p:spPr>
          <a:xfrm>
            <a:off x="539550" y="1556793"/>
            <a:ext cx="8064898" cy="467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638753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3849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7859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 noGrp="1"/>
          </p:cNvSpPr>
          <p:nvPr>
            <p:ph sz="quarter" idx="4294967295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Inhaltsplatzhalter 3"/>
          <p:cNvSpPr txBox="1">
            <a:spLocks noGrp="1"/>
          </p:cNvSpPr>
          <p:nvPr>
            <p:ph sz="quarter" idx="4294967295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69607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 noGrp="1"/>
          </p:cNvSpPr>
          <p:nvPr>
            <p:ph sz="quarter" idx="4294967295"/>
          </p:nvPr>
        </p:nvSpPr>
        <p:spPr>
          <a:xfrm>
            <a:off x="539550" y="2132856"/>
            <a:ext cx="3956252" cy="39933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Inhaltsplatzhalter 3"/>
          <p:cNvSpPr txBox="1">
            <a:spLocks noGrp="1"/>
          </p:cNvSpPr>
          <p:nvPr>
            <p:ph sz="quarter" idx="4294967295"/>
          </p:nvPr>
        </p:nvSpPr>
        <p:spPr>
          <a:xfrm>
            <a:off x="4648196" y="2132856"/>
            <a:ext cx="3956252" cy="39933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539550" y="1556793"/>
            <a:ext cx="8064898" cy="5668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de-DE" sz="24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Überschrift durch Klicken bearbeiten</a:t>
            </a:r>
          </a:p>
        </p:txBody>
      </p:sp>
      <p:sp>
        <p:nvSpPr>
          <p:cNvPr id="5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7783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3" name="Rechteck 11"/>
            <p:cNvSpPr/>
            <p:nvPr/>
          </p:nvSpPr>
          <p:spPr>
            <a:xfrm>
              <a:off x="0" y="1187997"/>
              <a:ext cx="9144000" cy="5274003"/>
            </a:xfrm>
            <a:prstGeom prst="rect">
              <a:avLst/>
            </a:prstGeom>
            <a:solidFill>
              <a:srgbClr val="F3F4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pic>
          <p:nvPicPr>
            <p:cNvPr id="4" name="Grafik 1">
              <a:extLst>
                <a:ext uri="{FF2B5EF4-FFF2-40B4-BE49-F238E27FC236}">
                  <a16:creationId xmlns:a16="http://schemas.microsoft.com/office/drawing/2014/main" id="{00000000-0000-0000-0000-000000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80990" y="206462"/>
              <a:ext cx="1920102" cy="79208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" name="Rechteck 3"/>
            <p:cNvSpPr/>
            <p:nvPr/>
          </p:nvSpPr>
          <p:spPr>
            <a:xfrm>
              <a:off x="6166338" y="173397"/>
              <a:ext cx="2815199" cy="856801"/>
            </a:xfrm>
            <a:prstGeom prst="rect">
              <a:avLst/>
            </a:prstGeom>
            <a:solidFill>
              <a:srgbClr val="2C854D"/>
            </a:solidFill>
            <a:ln w="9528" cap="flat">
              <a:solidFill>
                <a:srgbClr val="006C31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6" name="Rechteck 8"/>
            <p:cNvSpPr/>
            <p:nvPr/>
          </p:nvSpPr>
          <p:spPr>
            <a:xfrm>
              <a:off x="0" y="0"/>
              <a:ext cx="9144000" cy="1187997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pic>
          <p:nvPicPr>
            <p:cNvPr id="7" name="Grafik 7">
              <a:extLst>
                <a:ext uri="{FF2B5EF4-FFF2-40B4-BE49-F238E27FC236}">
                  <a16:creationId xmlns:a16="http://schemas.microsoft.com/office/drawing/2014/main" id="{00000000-0000-0000-0000-000000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7335" y="173397"/>
              <a:ext cx="8802023" cy="861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Rechteck 10"/>
            <p:cNvSpPr/>
            <p:nvPr/>
          </p:nvSpPr>
          <p:spPr>
            <a:xfrm>
              <a:off x="0" y="6462000"/>
              <a:ext cx="9144000" cy="395999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</p:grpSp>
      <p:sp>
        <p:nvSpPr>
          <p:cNvPr id="9" name="Text Box 21"/>
          <p:cNvSpPr txBox="1"/>
          <p:nvPr/>
        </p:nvSpPr>
        <p:spPr>
          <a:xfrm>
            <a:off x="6019796" y="6544799"/>
            <a:ext cx="2971800" cy="2444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0" i="0" u="none" strike="noStrike" kern="1200" cap="none" spc="0" baseline="0">
                <a:solidFill>
                  <a:srgbClr val="FFFFFF"/>
                </a:solidFill>
                <a:uFillTx/>
                <a:latin typeface="LMU CompatilFact" pitchFamily="2"/>
                <a:ea typeface="ＭＳ Ｐゴシック"/>
              </a:rPr>
              <a:t># </a:t>
            </a:r>
            <a:fld id="{6CC04090-27B8-426D-9727-CE55C2FD6BB6}" type="slidenum">
              <a:t>‹Nr.›</a:t>
            </a:fld>
            <a:endParaRPr lang="de-DE" sz="1000" b="0" i="0" u="none" strike="noStrike" kern="1200" cap="none" spc="0" baseline="0">
              <a:solidFill>
                <a:srgbClr val="FFFFFF"/>
              </a:solidFill>
              <a:uFillTx/>
              <a:latin typeface="LMU CompatilFact" pitchFamily="2"/>
              <a:ea typeface="ＭＳ Ｐゴシック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485" y="4293098"/>
            <a:ext cx="3757461" cy="17679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fik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215" y="-387422"/>
            <a:ext cx="2524448" cy="1419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rafik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21" y="1520455"/>
            <a:ext cx="4586264" cy="42213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Gleichschenkliges Dreieck 9"/>
          <p:cNvSpPr/>
          <p:nvPr/>
        </p:nvSpPr>
        <p:spPr>
          <a:xfrm flipV="1">
            <a:off x="3826526" y="3946276"/>
            <a:ext cx="99239" cy="50327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Ellipse 10"/>
          <p:cNvSpPr/>
          <p:nvPr/>
        </p:nvSpPr>
        <p:spPr>
          <a:xfrm>
            <a:off x="3702478" y="3793882"/>
            <a:ext cx="347325" cy="3047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770000"/>
              </a:gs>
              <a:gs pos="100000">
                <a:srgbClr val="AD0000"/>
              </a:gs>
            </a:gsLst>
            <a:path path="circle">
              <a:fillToRect l="100000" t="100000"/>
            </a:path>
          </a:gradFill>
          <a:ln w="12701" cap="flat">
            <a:solidFill>
              <a:srgbClr val="C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Legende mit Linie 1 11"/>
          <p:cNvSpPr/>
          <p:nvPr/>
        </p:nvSpPr>
        <p:spPr>
          <a:xfrm>
            <a:off x="5681944" y="1833783"/>
            <a:ext cx="3111181" cy="2123154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49291"/>
              <a:gd name="f5" fmla="val 383"/>
              <a:gd name="f6" fmla="val 100655"/>
              <a:gd name="f7" fmla="+- 0 0 58312"/>
              <a:gd name="f8" fmla="abs f0"/>
              <a:gd name="f9" fmla="abs f1"/>
              <a:gd name="f10" fmla="abs f2"/>
              <a:gd name="f11" fmla="?: f8 f0 1"/>
              <a:gd name="f12" fmla="?: f9 f1 1"/>
              <a:gd name="f13" fmla="?: f10 f2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3 f18 1"/>
              <a:gd name="f24" fmla="+- f22 0 f3"/>
              <a:gd name="f25" fmla="+- f21 0 f3"/>
              <a:gd name="f26" fmla="*/ f21 f18 1"/>
              <a:gd name="f27" fmla="*/ f22 f18 1"/>
              <a:gd name="f28" fmla="min f25 f24"/>
              <a:gd name="f29" fmla="*/ f28 1 21600"/>
              <a:gd name="f30" fmla="*/ f5 1 f29"/>
              <a:gd name="f31" fmla="*/ f4 1 f29"/>
              <a:gd name="f32" fmla="*/ f7 1 f29"/>
              <a:gd name="f33" fmla="*/ f6 1 f29"/>
              <a:gd name="f34" fmla="*/ f24 f31 1"/>
              <a:gd name="f35" fmla="*/ f25 f30 1"/>
              <a:gd name="f36" fmla="*/ f24 f33 1"/>
              <a:gd name="f37" fmla="*/ f25 f32 1"/>
              <a:gd name="f38" fmla="*/ f34 1 100000"/>
              <a:gd name="f39" fmla="*/ f35 1 100000"/>
              <a:gd name="f40" fmla="*/ f36 1 100000"/>
              <a:gd name="f41" fmla="*/ f37 1 100000"/>
              <a:gd name="f42" fmla="*/ f39 f18 1"/>
              <a:gd name="f43" fmla="*/ f38 f18 1"/>
              <a:gd name="f44" fmla="*/ f41 f18 1"/>
              <a:gd name="f45" fmla="*/ f40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3" r="f26" b="f27"/>
            <a:pathLst>
              <a:path>
                <a:moveTo>
                  <a:pt x="f23" y="f23"/>
                </a:moveTo>
                <a:lnTo>
                  <a:pt x="f26" y="f23"/>
                </a:lnTo>
                <a:lnTo>
                  <a:pt x="f26" y="f27"/>
                </a:lnTo>
                <a:lnTo>
                  <a:pt x="f23" y="f27"/>
                </a:lnTo>
                <a:close/>
              </a:path>
              <a:path fill="none">
                <a:moveTo>
                  <a:pt x="f42" y="f43"/>
                </a:moveTo>
                <a:lnTo>
                  <a:pt x="f44" y="f45"/>
                </a:lnTo>
              </a:path>
            </a:pathLst>
          </a:custGeom>
          <a:solidFill>
            <a:srgbClr val="FFFFFF"/>
          </a:solidFill>
          <a:ln w="28575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4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Textfeld 12"/>
          <p:cNvSpPr txBox="1"/>
          <p:nvPr/>
        </p:nvSpPr>
        <p:spPr>
          <a:xfrm>
            <a:off x="5794744" y="1956395"/>
            <a:ext cx="2892055" cy="1477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1" i="0" u="none" strike="noStrike" kern="1200" cap="none" spc="0" baseline="0">
              <a:solidFill>
                <a:srgbClr val="009999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1" i="0" u="none" strike="noStrike" kern="1200" cap="none" spc="0" baseline="0">
                <a:solidFill>
                  <a:srgbClr val="009999"/>
                </a:solidFill>
                <a:uFillTx/>
                <a:latin typeface="Arial" pitchFamily="34"/>
                <a:cs typeface="Arial" pitchFamily="34"/>
              </a:rPr>
              <a:t>Steg: </a:t>
            </a:r>
            <a:r>
              <a:rPr lang="de-DE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Übung 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s Rechteck 9"/>
          <p:cNvSpPr/>
          <p:nvPr/>
        </p:nvSpPr>
        <p:spPr>
          <a:xfrm>
            <a:off x="-204990" y="5318433"/>
            <a:ext cx="9508479" cy="153956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Abgerundetes Rechteck 10"/>
          <p:cNvSpPr/>
          <p:nvPr/>
        </p:nvSpPr>
        <p:spPr>
          <a:xfrm>
            <a:off x="1860694" y="3944675"/>
            <a:ext cx="7442795" cy="97819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F4B18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Abgerundetes Rechteck 11"/>
          <p:cNvSpPr/>
          <p:nvPr/>
        </p:nvSpPr>
        <p:spPr>
          <a:xfrm>
            <a:off x="2325703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Abgerundetes Rechteck 12"/>
          <p:cNvSpPr/>
          <p:nvPr/>
        </p:nvSpPr>
        <p:spPr>
          <a:xfrm>
            <a:off x="4497522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Abgerundetes Rechteck 13"/>
          <p:cNvSpPr/>
          <p:nvPr/>
        </p:nvSpPr>
        <p:spPr>
          <a:xfrm>
            <a:off x="6608423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Abgerundetes Rechteck 14"/>
          <p:cNvSpPr/>
          <p:nvPr/>
        </p:nvSpPr>
        <p:spPr>
          <a:xfrm>
            <a:off x="8719325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Wolke 15"/>
          <p:cNvSpPr/>
          <p:nvPr/>
        </p:nvSpPr>
        <p:spPr>
          <a:xfrm>
            <a:off x="1722473" y="5214896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Wolke 16"/>
          <p:cNvSpPr/>
          <p:nvPr/>
        </p:nvSpPr>
        <p:spPr>
          <a:xfrm>
            <a:off x="3870207" y="5411730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2" name="Wolke 17"/>
          <p:cNvSpPr/>
          <p:nvPr/>
        </p:nvSpPr>
        <p:spPr>
          <a:xfrm>
            <a:off x="6246869" y="5192466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Wolke 18"/>
          <p:cNvSpPr/>
          <p:nvPr/>
        </p:nvSpPr>
        <p:spPr>
          <a:xfrm>
            <a:off x="8060865" y="5381948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Abgerundete rechteckige Legende 19"/>
          <p:cNvSpPr/>
          <p:nvPr/>
        </p:nvSpPr>
        <p:spPr>
          <a:xfrm>
            <a:off x="2200933" y="1433440"/>
            <a:ext cx="6027596" cy="1935519"/>
          </a:xfrm>
          <a:custGeom>
            <a:avLst>
              <a:gd name="f0" fmla="val 21825"/>
              <a:gd name="f1" fmla="val 25219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Herzlich willkommen zurück auf dem Steg!</a:t>
            </a:r>
          </a:p>
        </p:txBody>
      </p:sp>
      <p:sp>
        <p:nvSpPr>
          <p:cNvPr id="15" name="Abgerundete rechteckige Legende 19"/>
          <p:cNvSpPr/>
          <p:nvPr/>
        </p:nvSpPr>
        <p:spPr>
          <a:xfrm>
            <a:off x="2205843" y="1438360"/>
            <a:ext cx="6027596" cy="1935519"/>
          </a:xfrm>
          <a:custGeom>
            <a:avLst>
              <a:gd name="f0" fmla="val 21825"/>
              <a:gd name="f1" fmla="val 25219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1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Haben Sie die Insel mittlerweile erkundet?</a:t>
            </a:r>
            <a:endParaRPr lang="de-DE" sz="36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6" name="Abgerundete rechteckige Legende 19"/>
          <p:cNvSpPr/>
          <p:nvPr/>
        </p:nvSpPr>
        <p:spPr>
          <a:xfrm>
            <a:off x="2200933" y="1443673"/>
            <a:ext cx="6027596" cy="1935519"/>
          </a:xfrm>
          <a:custGeom>
            <a:avLst>
              <a:gd name="f0" fmla="val 21825"/>
              <a:gd name="f1" fmla="val 25219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1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Dann können Sie als Abschluss die dritte Übung machen.</a:t>
            </a:r>
            <a:endParaRPr lang="de-DE" sz="36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7" name="Abgerundete rechteckige Legende 21"/>
          <p:cNvSpPr/>
          <p:nvPr/>
        </p:nvSpPr>
        <p:spPr>
          <a:xfrm>
            <a:off x="2093207" y="1413772"/>
            <a:ext cx="6539514" cy="2449101"/>
          </a:xfrm>
          <a:custGeom>
            <a:avLst>
              <a:gd name="f0" fmla="val 22937"/>
              <a:gd name="f1" fmla="val 19318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1" i="0" u="none" strike="noStrike" kern="1200" cap="none" spc="0" baseline="0">
                <a:solidFill>
                  <a:srgbClr val="009999"/>
                </a:solidFill>
                <a:uFillTx/>
                <a:latin typeface="Arial" pitchFamily="34"/>
                <a:cs typeface="Arial" pitchFamily="34"/>
              </a:rPr>
              <a:t>Übung 3: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Meine Erfahrung mit Inklusion und mein Wissen über Inklusion (</a:t>
            </a:r>
            <a:r>
              <a:rPr lang="de-DE" sz="3200" b="1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hinterher</a:t>
            </a:r>
            <a:r>
              <a:rPr lang="de-DE" sz="3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 rechteckige Legende 22"/>
          <p:cNvSpPr/>
          <p:nvPr/>
        </p:nvSpPr>
        <p:spPr>
          <a:xfrm>
            <a:off x="352757" y="2503782"/>
            <a:ext cx="2033826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sehen rechts wieder zwei Messlatten mit jeweils zwei Enden.</a:t>
            </a:r>
          </a:p>
        </p:txBody>
      </p:sp>
      <p:sp>
        <p:nvSpPr>
          <p:cNvPr id="5" name="Rechteck 23"/>
          <p:cNvSpPr/>
          <p:nvPr/>
        </p:nvSpPr>
        <p:spPr>
          <a:xfrm>
            <a:off x="6386544" y="1905691"/>
            <a:ext cx="269510" cy="4390583"/>
          </a:xfrm>
          <a:prstGeom prst="rect">
            <a:avLst/>
          </a:prstGeom>
          <a:solidFill>
            <a:srgbClr val="002060"/>
          </a:solidFill>
          <a:ln w="12701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hteck 24"/>
          <p:cNvSpPr/>
          <p:nvPr/>
        </p:nvSpPr>
        <p:spPr>
          <a:xfrm>
            <a:off x="5358466" y="1827611"/>
            <a:ext cx="322618" cy="4365802"/>
          </a:xfrm>
          <a:prstGeom prst="rect">
            <a:avLst/>
          </a:prstGeom>
          <a:solidFill>
            <a:srgbClr val="00B050"/>
          </a:solidFill>
          <a:ln w="12701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Grafik 2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595" y="2455602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hteck 1"/>
          <p:cNvSpPr/>
          <p:nvPr/>
        </p:nvSpPr>
        <p:spPr>
          <a:xfrm>
            <a:off x="3076599" y="1351931"/>
            <a:ext cx="2843537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praktische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Erfahrung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Rechteck 2"/>
          <p:cNvSpPr/>
          <p:nvPr/>
        </p:nvSpPr>
        <p:spPr>
          <a:xfrm>
            <a:off x="6230063" y="1352150"/>
            <a:ext cx="2833515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Inklusion.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endParaRPr lang="de-DE" sz="2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Rechteck 3"/>
          <p:cNvSpPr/>
          <p:nvPr/>
        </p:nvSpPr>
        <p:spPr>
          <a:xfrm>
            <a:off x="3076599" y="5656999"/>
            <a:ext cx="2843537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keine 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Rechteck 4"/>
          <p:cNvSpPr/>
          <p:nvPr/>
        </p:nvSpPr>
        <p:spPr>
          <a:xfrm>
            <a:off x="6204505" y="5656999"/>
            <a:ext cx="2859072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 Wissen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2" name="Rechteck 1"/>
          <p:cNvSpPr/>
          <p:nvPr/>
        </p:nvSpPr>
        <p:spPr>
          <a:xfrm>
            <a:off x="3567531" y="2367290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Rechteck 21"/>
          <p:cNvSpPr/>
          <p:nvPr/>
        </p:nvSpPr>
        <p:spPr>
          <a:xfrm>
            <a:off x="7134633" y="4459986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00243 0.34976 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 rechteckige Legende 22"/>
          <p:cNvSpPr/>
          <p:nvPr/>
        </p:nvSpPr>
        <p:spPr>
          <a:xfrm>
            <a:off x="352757" y="2503782"/>
            <a:ext cx="2033826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sehen rechts zwei Messlatten mit jeweils zwei Enden.</a:t>
            </a:r>
          </a:p>
        </p:txBody>
      </p:sp>
      <p:sp>
        <p:nvSpPr>
          <p:cNvPr id="5" name="Rechteck 23"/>
          <p:cNvSpPr/>
          <p:nvPr/>
        </p:nvSpPr>
        <p:spPr>
          <a:xfrm>
            <a:off x="6386544" y="1905691"/>
            <a:ext cx="269510" cy="4390583"/>
          </a:xfrm>
          <a:prstGeom prst="rect">
            <a:avLst/>
          </a:prstGeom>
          <a:solidFill>
            <a:srgbClr val="002060"/>
          </a:solidFill>
          <a:ln w="12701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hteck 24"/>
          <p:cNvSpPr/>
          <p:nvPr/>
        </p:nvSpPr>
        <p:spPr>
          <a:xfrm>
            <a:off x="5358466" y="1827611"/>
            <a:ext cx="322618" cy="4365802"/>
          </a:xfrm>
          <a:prstGeom prst="rect">
            <a:avLst/>
          </a:prstGeom>
          <a:solidFill>
            <a:srgbClr val="00B050"/>
          </a:solidFill>
          <a:ln w="12701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Rechteck 1"/>
          <p:cNvSpPr/>
          <p:nvPr/>
        </p:nvSpPr>
        <p:spPr>
          <a:xfrm>
            <a:off x="3076599" y="1351931"/>
            <a:ext cx="2843537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praktische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Erfahrung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Rechteck 2"/>
          <p:cNvSpPr/>
          <p:nvPr/>
        </p:nvSpPr>
        <p:spPr>
          <a:xfrm>
            <a:off x="6230063" y="1352150"/>
            <a:ext cx="2833515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Inklusion.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endParaRPr lang="de-DE" sz="2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Rechteck 3"/>
          <p:cNvSpPr/>
          <p:nvPr/>
        </p:nvSpPr>
        <p:spPr>
          <a:xfrm>
            <a:off x="3076599" y="5656999"/>
            <a:ext cx="2843537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keine 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Rechteck 4"/>
          <p:cNvSpPr/>
          <p:nvPr/>
        </p:nvSpPr>
        <p:spPr>
          <a:xfrm>
            <a:off x="6204505" y="5656999"/>
            <a:ext cx="2859072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 Wissen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1" name="Abgerundete rechteckige Legende 32"/>
          <p:cNvSpPr/>
          <p:nvPr/>
        </p:nvSpPr>
        <p:spPr>
          <a:xfrm>
            <a:off x="351376" y="2503782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Die </a:t>
            </a:r>
            <a:r>
              <a:rPr lang="de-DE" sz="2000" b="1" i="0" u="none" strike="noStrike" kern="1200" cap="none" spc="0" baseline="0">
                <a:solidFill>
                  <a:srgbClr val="00B050"/>
                </a:solidFill>
                <a:uFillTx/>
                <a:latin typeface="Arial" pitchFamily="34"/>
                <a:cs typeface="Arial" pitchFamily="34"/>
              </a:rPr>
              <a:t>grüne Messlatte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misst Ihre aktuelle praktische Erfahrung mit Inklusion. </a:t>
            </a:r>
          </a:p>
        </p:txBody>
      </p:sp>
      <p:sp>
        <p:nvSpPr>
          <p:cNvPr id="12" name="Abgerundete rechteckige Legende 33"/>
          <p:cNvSpPr/>
          <p:nvPr/>
        </p:nvSpPr>
        <p:spPr>
          <a:xfrm>
            <a:off x="351376" y="2509333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Die </a:t>
            </a:r>
            <a:r>
              <a:rPr lang="de-DE" sz="2000" b="1" i="0" u="none" strike="noStrike" kern="1200" cap="none" spc="0" baseline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blaue Messlatte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misst Ihr </a:t>
            </a:r>
            <a:r>
              <a:rPr lang="de-DE" sz="2000" b="0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aktuelles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Wissen über Inklusion. </a:t>
            </a:r>
          </a:p>
        </p:txBody>
      </p:sp>
      <p:sp>
        <p:nvSpPr>
          <p:cNvPr id="13" name="Abgerundete rechteckige Legende 34"/>
          <p:cNvSpPr/>
          <p:nvPr/>
        </p:nvSpPr>
        <p:spPr>
          <a:xfrm>
            <a:off x="352071" y="2503782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Jetzt sind Sie dran!</a:t>
            </a:r>
          </a:p>
        </p:txBody>
      </p:sp>
      <p:pic>
        <p:nvPicPr>
          <p:cNvPr id="14" name="Grafik 3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8564" y="3546857"/>
            <a:ext cx="1478283" cy="6610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hteck 21"/>
          <p:cNvSpPr/>
          <p:nvPr/>
        </p:nvSpPr>
        <p:spPr>
          <a:xfrm>
            <a:off x="7134633" y="4459986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16" name="Grafik 1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841" y="3546857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Rechteck 31"/>
          <p:cNvSpPr/>
          <p:nvPr/>
        </p:nvSpPr>
        <p:spPr>
          <a:xfrm>
            <a:off x="6745986" y="3303699"/>
            <a:ext cx="1886315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8" name="Rechteck 1"/>
          <p:cNvSpPr/>
          <p:nvPr/>
        </p:nvSpPr>
        <p:spPr>
          <a:xfrm>
            <a:off x="3626354" y="3422352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 rechteckige Legende 22"/>
          <p:cNvSpPr/>
          <p:nvPr/>
        </p:nvSpPr>
        <p:spPr>
          <a:xfrm>
            <a:off x="352757" y="2503782"/>
            <a:ext cx="2033826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sehen rechts zwei Messlatten mit jeweils zwei Enden.</a:t>
            </a:r>
          </a:p>
        </p:txBody>
      </p:sp>
      <p:sp>
        <p:nvSpPr>
          <p:cNvPr id="5" name="Rechteck 23"/>
          <p:cNvSpPr/>
          <p:nvPr/>
        </p:nvSpPr>
        <p:spPr>
          <a:xfrm>
            <a:off x="6386544" y="1905691"/>
            <a:ext cx="269510" cy="4390583"/>
          </a:xfrm>
          <a:prstGeom prst="rect">
            <a:avLst/>
          </a:prstGeom>
          <a:solidFill>
            <a:srgbClr val="002060"/>
          </a:solidFill>
          <a:ln w="12701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hteck 24"/>
          <p:cNvSpPr/>
          <p:nvPr/>
        </p:nvSpPr>
        <p:spPr>
          <a:xfrm>
            <a:off x="5358466" y="1827611"/>
            <a:ext cx="322618" cy="4365802"/>
          </a:xfrm>
          <a:prstGeom prst="rect">
            <a:avLst/>
          </a:prstGeom>
          <a:solidFill>
            <a:srgbClr val="00B050"/>
          </a:solidFill>
          <a:ln w="12701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Grafik 2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595" y="2455602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hteck 1"/>
          <p:cNvSpPr/>
          <p:nvPr/>
        </p:nvSpPr>
        <p:spPr>
          <a:xfrm>
            <a:off x="3076599" y="1351931"/>
            <a:ext cx="2843537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praktische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Erfahrung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Rechteck 2"/>
          <p:cNvSpPr/>
          <p:nvPr/>
        </p:nvSpPr>
        <p:spPr>
          <a:xfrm>
            <a:off x="6230063" y="1352150"/>
            <a:ext cx="2833515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Rechteck 3"/>
          <p:cNvSpPr/>
          <p:nvPr/>
        </p:nvSpPr>
        <p:spPr>
          <a:xfrm>
            <a:off x="3076599" y="5656999"/>
            <a:ext cx="2843537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keine 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Rechteck 4"/>
          <p:cNvSpPr/>
          <p:nvPr/>
        </p:nvSpPr>
        <p:spPr>
          <a:xfrm>
            <a:off x="6204505" y="5656999"/>
            <a:ext cx="2859072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 Wissen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2" name="Abgerundete rechteckige Legende 32"/>
          <p:cNvSpPr/>
          <p:nvPr/>
        </p:nvSpPr>
        <p:spPr>
          <a:xfrm>
            <a:off x="368201" y="2503782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Die </a:t>
            </a:r>
            <a:r>
              <a:rPr lang="de-DE" sz="2000" b="1" i="0" u="none" strike="noStrike" kern="1200" cap="none" spc="0" baseline="0">
                <a:solidFill>
                  <a:srgbClr val="00B050"/>
                </a:solidFill>
                <a:uFillTx/>
                <a:latin typeface="Arial" pitchFamily="34"/>
                <a:cs typeface="Arial" pitchFamily="34"/>
              </a:rPr>
              <a:t>grüne Messlatte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misst Ihre bisherige praktische Erfahrung mit Inklusion. </a:t>
            </a:r>
          </a:p>
        </p:txBody>
      </p:sp>
      <p:sp>
        <p:nvSpPr>
          <p:cNvPr id="13" name="Abgerundete rechteckige Legende 33"/>
          <p:cNvSpPr/>
          <p:nvPr/>
        </p:nvSpPr>
        <p:spPr>
          <a:xfrm>
            <a:off x="361901" y="2494638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Die </a:t>
            </a:r>
            <a:r>
              <a:rPr lang="de-DE" sz="2000" b="1" i="0" u="none" strike="noStrike" kern="1200" cap="none" spc="0" baseline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blaue Messlatte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misst Ihr bisheriges Wissen über Inklusion. </a:t>
            </a:r>
          </a:p>
        </p:txBody>
      </p:sp>
      <p:sp>
        <p:nvSpPr>
          <p:cNvPr id="14" name="Abgerundete rechteckige Legende 34"/>
          <p:cNvSpPr/>
          <p:nvPr/>
        </p:nvSpPr>
        <p:spPr>
          <a:xfrm>
            <a:off x="361901" y="2503782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Jetzt sind Sie dran!</a:t>
            </a:r>
          </a:p>
        </p:txBody>
      </p:sp>
      <p:pic>
        <p:nvPicPr>
          <p:cNvPr id="15" name="Grafik 3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8564" y="3546857"/>
            <a:ext cx="1478283" cy="6610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Abgerundete rechteckige Legende 36"/>
          <p:cNvSpPr/>
          <p:nvPr/>
        </p:nvSpPr>
        <p:spPr>
          <a:xfrm>
            <a:off x="314242" y="2455602"/>
            <a:ext cx="3023225" cy="2579595"/>
          </a:xfrm>
          <a:custGeom>
            <a:avLst>
              <a:gd name="f0" fmla="val -2346"/>
              <a:gd name="f1" fmla="val 7632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2CC"/>
          </a:solidFill>
          <a:ln w="57150" cap="flat">
            <a:solidFill>
              <a:srgbClr val="ED7D31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Beurteilen Sie mithilfe der </a:t>
            </a:r>
            <a:r>
              <a:rPr lang="de-DE" sz="2000" b="1" i="0" u="none" strike="noStrike" kern="1200" cap="none" spc="0" baseline="0">
                <a:solidFill>
                  <a:srgbClr val="00B050"/>
                </a:solidFill>
                <a:uFillTx/>
                <a:latin typeface="Arial" pitchFamily="34"/>
                <a:cs typeface="Arial" pitchFamily="34"/>
              </a:rPr>
              <a:t>grünen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00B050"/>
                </a:solidFill>
                <a:uFillTx/>
                <a:latin typeface="Arial" pitchFamily="34"/>
                <a:cs typeface="Arial" pitchFamily="34"/>
              </a:rPr>
              <a:t>Messlatte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für sich selbst, wie viel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cs typeface="Arial" pitchFamily="34"/>
              </a:rPr>
              <a:t>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mit Inklusion Sie jetzt nach der Erkundung der Insel haben.</a:t>
            </a:r>
          </a:p>
        </p:txBody>
      </p:sp>
      <p:sp>
        <p:nvSpPr>
          <p:cNvPr id="17" name="Rechteck 1"/>
          <p:cNvSpPr/>
          <p:nvPr/>
        </p:nvSpPr>
        <p:spPr>
          <a:xfrm>
            <a:off x="3567531" y="2367290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8" name="Rechteck 18"/>
          <p:cNvSpPr/>
          <p:nvPr/>
        </p:nvSpPr>
        <p:spPr>
          <a:xfrm>
            <a:off x="3654792" y="4477414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9" name="Rechteck 21"/>
          <p:cNvSpPr/>
          <p:nvPr/>
        </p:nvSpPr>
        <p:spPr>
          <a:xfrm>
            <a:off x="7134633" y="4459986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841" y="3546857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1" name="Rechteck 31"/>
          <p:cNvSpPr/>
          <p:nvPr/>
        </p:nvSpPr>
        <p:spPr>
          <a:xfrm>
            <a:off x="6745986" y="3303699"/>
            <a:ext cx="1886315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2" name="Rechteck 1"/>
          <p:cNvSpPr/>
          <p:nvPr/>
        </p:nvSpPr>
        <p:spPr>
          <a:xfrm>
            <a:off x="3602233" y="3307211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262688" y="5187528"/>
            <a:ext cx="1727411" cy="1200332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Verwenden Sie dazu  das vorbereitete Übungsblatt. </a:t>
            </a:r>
          </a:p>
        </p:txBody>
      </p:sp>
      <p:sp>
        <p:nvSpPr>
          <p:cNvPr id="24" name="Vertikales Scrollen 16"/>
          <p:cNvSpPr/>
          <p:nvPr/>
        </p:nvSpPr>
        <p:spPr>
          <a:xfrm>
            <a:off x="2107399" y="5421477"/>
            <a:ext cx="832570" cy="76601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+- 0 0 5400000"/>
              <a:gd name="f9" fmla="+- 0 0 10800000"/>
              <a:gd name="f10" fmla="val 12500"/>
              <a:gd name="f11" fmla="+- 0 0 -90"/>
              <a:gd name="f12" fmla="+- 0 0 -270"/>
              <a:gd name="f13" fmla="abs f4"/>
              <a:gd name="f14" fmla="abs f5"/>
              <a:gd name="f15" fmla="abs f6"/>
              <a:gd name="f16" fmla="*/ f11 f0 1"/>
              <a:gd name="f17" fmla="*/ f12 f0 1"/>
              <a:gd name="f18" fmla="?: f13 f4 1"/>
              <a:gd name="f19" fmla="?: f14 f5 1"/>
              <a:gd name="f20" fmla="?: f15 f6 1"/>
              <a:gd name="f21" fmla="*/ f16 1 f3"/>
              <a:gd name="f22" fmla="*/ f17 1 f3"/>
              <a:gd name="f23" fmla="*/ f18 1 21600"/>
              <a:gd name="f24" fmla="*/ f19 1 21600"/>
              <a:gd name="f25" fmla="*/ 21600 f18 1"/>
              <a:gd name="f26" fmla="*/ 21600 f19 1"/>
              <a:gd name="f27" fmla="+- f21 0 f1"/>
              <a:gd name="f28" fmla="+- f22 0 f1"/>
              <a:gd name="f29" fmla="min f24 f23"/>
              <a:gd name="f30" fmla="*/ f25 1 f20"/>
              <a:gd name="f31" fmla="*/ f26 1 f20"/>
              <a:gd name="f32" fmla="val f30"/>
              <a:gd name="f33" fmla="val f31"/>
              <a:gd name="f34" fmla="*/ f7 f29 1"/>
              <a:gd name="f35" fmla="+- f33 0 f7"/>
              <a:gd name="f36" fmla="+- f32 0 f7"/>
              <a:gd name="f37" fmla="*/ f33 f29 1"/>
              <a:gd name="f38" fmla="*/ f35 1 2"/>
              <a:gd name="f39" fmla="min f36 f35"/>
              <a:gd name="f40" fmla="+- f7 f38 0"/>
              <a:gd name="f41" fmla="*/ f39 f10 1"/>
              <a:gd name="f42" fmla="*/ f41 1 100000"/>
              <a:gd name="f43" fmla="*/ f40 f29 1"/>
              <a:gd name="f44" fmla="*/ f42 1 2"/>
              <a:gd name="f45" fmla="*/ f42 1 4"/>
              <a:gd name="f46" fmla="+- f42 f42 0"/>
              <a:gd name="f47" fmla="+- f32 0 f42"/>
              <a:gd name="f48" fmla="+- f33 0 f42"/>
              <a:gd name="f49" fmla="*/ f42 f29 1"/>
              <a:gd name="f50" fmla="+- f42 f44 0"/>
              <a:gd name="f51" fmla="+- f32 0 f44"/>
              <a:gd name="f52" fmla="+- f33 0 f44"/>
              <a:gd name="f53" fmla="*/ f47 f29 1"/>
              <a:gd name="f54" fmla="*/ f44 f29 1"/>
              <a:gd name="f55" fmla="*/ f45 f29 1"/>
              <a:gd name="f56" fmla="*/ f48 f29 1"/>
              <a:gd name="f57" fmla="*/ f46 f29 1"/>
              <a:gd name="f58" fmla="*/ f52 f29 1"/>
              <a:gd name="f59" fmla="*/ f51 f29 1"/>
              <a:gd name="f60" fmla="*/ f50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9" y="f43"/>
              </a:cxn>
              <a:cxn ang="f28">
                <a:pos x="f53" y="f43"/>
              </a:cxn>
            </a:cxnLst>
            <a:rect l="f49" t="f49" r="f53" b="f58"/>
            <a:pathLst>
              <a:path stroke="0">
                <a:moveTo>
                  <a:pt x="f54" y="f37"/>
                </a:moveTo>
                <a:arcTo wR="f54" hR="f54" stAng="f1" swAng="f8"/>
                <a:lnTo>
                  <a:pt x="f54" y="f58"/>
                </a:lnTo>
                <a:arcTo wR="f55" hR="f55" stAng="f1" swAng="f9"/>
                <a:lnTo>
                  <a:pt x="f49" y="f56"/>
                </a:lnTo>
                <a:lnTo>
                  <a:pt x="f49" y="f54"/>
                </a:lnTo>
                <a:arcTo wR="f54" hR="f54" stAng="f0" swAng="f1"/>
                <a:lnTo>
                  <a:pt x="f59" y="f34"/>
                </a:lnTo>
                <a:arcTo wR="f54" hR="f54" stAng="f2" swAng="f0"/>
                <a:lnTo>
                  <a:pt x="f53" y="f49"/>
                </a:lnTo>
                <a:lnTo>
                  <a:pt x="f53" y="f58"/>
                </a:lnTo>
                <a:arcTo wR="f54" hR="f54" stAng="f7" swAng="f1"/>
                <a:close/>
                <a:moveTo>
                  <a:pt x="f57" y="f54"/>
                </a:moveTo>
                <a:arcTo wR="f54" hR="f54" stAng="f7" swAng="f1"/>
                <a:arcTo wR="f55" hR="f55" stAng="f1" swAng="f0"/>
                <a:close/>
              </a:path>
              <a:path stroke="0">
                <a:moveTo>
                  <a:pt x="f57" y="f54"/>
                </a:moveTo>
                <a:arcTo wR="f54" hR="f54" stAng="f7" swAng="f1"/>
                <a:arcTo wR="f55" hR="f55" stAng="f1" swAng="f0"/>
                <a:close/>
                <a:moveTo>
                  <a:pt x="f49" y="f58"/>
                </a:moveTo>
                <a:arcTo wR="f54" hR="f54" stAng="f7" swAng="f2"/>
                <a:arcTo wR="f55" hR="f55" stAng="f2" swAng="f0"/>
                <a:close/>
              </a:path>
              <a:path fill="none">
                <a:moveTo>
                  <a:pt x="f49" y="f56"/>
                </a:moveTo>
                <a:lnTo>
                  <a:pt x="f49" y="f54"/>
                </a:lnTo>
                <a:arcTo wR="f54" hR="f54" stAng="f0" swAng="f1"/>
                <a:lnTo>
                  <a:pt x="f59" y="f34"/>
                </a:lnTo>
                <a:arcTo wR="f54" hR="f54" stAng="f2" swAng="f0"/>
                <a:lnTo>
                  <a:pt x="f53" y="f49"/>
                </a:lnTo>
                <a:lnTo>
                  <a:pt x="f53" y="f58"/>
                </a:lnTo>
                <a:arcTo wR="f54" hR="f54" stAng="f7" swAng="f1"/>
                <a:lnTo>
                  <a:pt x="f54" y="f37"/>
                </a:lnTo>
                <a:arcTo wR="f54" hR="f54" stAng="f1" swAng="f0"/>
                <a:close/>
                <a:moveTo>
                  <a:pt x="f60" y="f34"/>
                </a:moveTo>
                <a:arcTo wR="f54" hR="f54" stAng="f2" swAng="f0"/>
                <a:arcTo wR="f55" hR="f55" stAng="f1" swAng="f0"/>
                <a:lnTo>
                  <a:pt x="f57" y="f54"/>
                </a:lnTo>
                <a:moveTo>
                  <a:pt x="f53" y="f49"/>
                </a:moveTo>
                <a:lnTo>
                  <a:pt x="f60" y="f49"/>
                </a:lnTo>
                <a:moveTo>
                  <a:pt x="f54" y="f56"/>
                </a:moveTo>
                <a:arcTo wR="f55" hR="f55" stAng="f2" swAng="f0"/>
                <a:lnTo>
                  <a:pt x="f49" y="f58"/>
                </a:lnTo>
                <a:moveTo>
                  <a:pt x="f54" y="f37"/>
                </a:moveTo>
                <a:arcTo wR="f54" hR="f54" stAng="f1" swAng="f8"/>
                <a:lnTo>
                  <a:pt x="f49" y="f56"/>
                </a:lnTo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hteck 23"/>
          <p:cNvSpPr/>
          <p:nvPr/>
        </p:nvSpPr>
        <p:spPr>
          <a:xfrm>
            <a:off x="6386544" y="1905691"/>
            <a:ext cx="269510" cy="4390583"/>
          </a:xfrm>
          <a:prstGeom prst="rect">
            <a:avLst/>
          </a:prstGeom>
          <a:solidFill>
            <a:srgbClr val="002060"/>
          </a:solidFill>
          <a:ln w="12701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hteck 24"/>
          <p:cNvSpPr/>
          <p:nvPr/>
        </p:nvSpPr>
        <p:spPr>
          <a:xfrm>
            <a:off x="5358466" y="1827611"/>
            <a:ext cx="322618" cy="4365802"/>
          </a:xfrm>
          <a:prstGeom prst="rect">
            <a:avLst/>
          </a:prstGeom>
          <a:solidFill>
            <a:srgbClr val="00B050"/>
          </a:solidFill>
          <a:ln w="12701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Grafik 2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595" y="2455602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Rechteck 1"/>
          <p:cNvSpPr/>
          <p:nvPr/>
        </p:nvSpPr>
        <p:spPr>
          <a:xfrm>
            <a:off x="3076599" y="1351931"/>
            <a:ext cx="2843537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praktische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Erfahrung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Rechteck 2"/>
          <p:cNvSpPr/>
          <p:nvPr/>
        </p:nvSpPr>
        <p:spPr>
          <a:xfrm>
            <a:off x="6230063" y="1352150"/>
            <a:ext cx="2833515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Rechteck 3"/>
          <p:cNvSpPr/>
          <p:nvPr/>
        </p:nvSpPr>
        <p:spPr>
          <a:xfrm>
            <a:off x="3076599" y="5656999"/>
            <a:ext cx="2843537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keine 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Rechteck 4"/>
          <p:cNvSpPr/>
          <p:nvPr/>
        </p:nvSpPr>
        <p:spPr>
          <a:xfrm>
            <a:off x="6204505" y="5656999"/>
            <a:ext cx="2859072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 Wissen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11" name="Grafik 3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8564" y="3546857"/>
            <a:ext cx="1478283" cy="6610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Rechteck 1"/>
          <p:cNvSpPr/>
          <p:nvPr/>
        </p:nvSpPr>
        <p:spPr>
          <a:xfrm>
            <a:off x="3567531" y="2367290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Rechteck 21"/>
          <p:cNvSpPr/>
          <p:nvPr/>
        </p:nvSpPr>
        <p:spPr>
          <a:xfrm>
            <a:off x="7134633" y="4459986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Rechteck 31"/>
          <p:cNvSpPr/>
          <p:nvPr/>
        </p:nvSpPr>
        <p:spPr>
          <a:xfrm>
            <a:off x="6816797" y="3382649"/>
            <a:ext cx="1886315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5" name="Abgerundete rechteckige Legende 17"/>
          <p:cNvSpPr/>
          <p:nvPr/>
        </p:nvSpPr>
        <p:spPr>
          <a:xfrm>
            <a:off x="400754" y="2445773"/>
            <a:ext cx="2927378" cy="2617844"/>
          </a:xfrm>
          <a:custGeom>
            <a:avLst>
              <a:gd name="f0" fmla="val -2651"/>
              <a:gd name="f1" fmla="val 9491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2CC"/>
          </a:solidFill>
          <a:ln w="57150" cap="flat">
            <a:solidFill>
              <a:srgbClr val="ED7D31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Beurteilen Sie mithilfe der </a:t>
            </a:r>
            <a:r>
              <a:rPr lang="de-DE" sz="2000" b="1" i="0" u="none" strike="noStrike" kern="1200" cap="none" spc="0" baseline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blauen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Messlatte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für sich selbst, wie viel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cs typeface="Arial" pitchFamily="34"/>
              </a:rPr>
              <a:t>Wissen </a:t>
            </a:r>
            <a:r>
              <a:rPr lang="de-DE" sz="2000" b="0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über Inklusion Sie jetzt nach der Erkundung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der Insel haben.</a:t>
            </a:r>
          </a:p>
        </p:txBody>
      </p:sp>
      <p:sp>
        <p:nvSpPr>
          <p:cNvPr id="16" name="Textfeld 17"/>
          <p:cNvSpPr txBox="1"/>
          <p:nvPr/>
        </p:nvSpPr>
        <p:spPr>
          <a:xfrm>
            <a:off x="262688" y="5187528"/>
            <a:ext cx="1727411" cy="1200332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Verwenden Sie dazu  das vorbereitete Übungsblatt. </a:t>
            </a:r>
          </a:p>
        </p:txBody>
      </p:sp>
      <p:sp>
        <p:nvSpPr>
          <p:cNvPr id="17" name="Vertikales Scrollen 16"/>
          <p:cNvSpPr/>
          <p:nvPr/>
        </p:nvSpPr>
        <p:spPr>
          <a:xfrm>
            <a:off x="2107399" y="5421477"/>
            <a:ext cx="832570" cy="76601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+- 0 0 5400000"/>
              <a:gd name="f9" fmla="+- 0 0 10800000"/>
              <a:gd name="f10" fmla="val 12500"/>
              <a:gd name="f11" fmla="+- 0 0 -90"/>
              <a:gd name="f12" fmla="+- 0 0 -270"/>
              <a:gd name="f13" fmla="abs f4"/>
              <a:gd name="f14" fmla="abs f5"/>
              <a:gd name="f15" fmla="abs f6"/>
              <a:gd name="f16" fmla="*/ f11 f0 1"/>
              <a:gd name="f17" fmla="*/ f12 f0 1"/>
              <a:gd name="f18" fmla="?: f13 f4 1"/>
              <a:gd name="f19" fmla="?: f14 f5 1"/>
              <a:gd name="f20" fmla="?: f15 f6 1"/>
              <a:gd name="f21" fmla="*/ f16 1 f3"/>
              <a:gd name="f22" fmla="*/ f17 1 f3"/>
              <a:gd name="f23" fmla="*/ f18 1 21600"/>
              <a:gd name="f24" fmla="*/ f19 1 21600"/>
              <a:gd name="f25" fmla="*/ 21600 f18 1"/>
              <a:gd name="f26" fmla="*/ 21600 f19 1"/>
              <a:gd name="f27" fmla="+- f21 0 f1"/>
              <a:gd name="f28" fmla="+- f22 0 f1"/>
              <a:gd name="f29" fmla="min f24 f23"/>
              <a:gd name="f30" fmla="*/ f25 1 f20"/>
              <a:gd name="f31" fmla="*/ f26 1 f20"/>
              <a:gd name="f32" fmla="val f30"/>
              <a:gd name="f33" fmla="val f31"/>
              <a:gd name="f34" fmla="*/ f7 f29 1"/>
              <a:gd name="f35" fmla="+- f33 0 f7"/>
              <a:gd name="f36" fmla="+- f32 0 f7"/>
              <a:gd name="f37" fmla="*/ f33 f29 1"/>
              <a:gd name="f38" fmla="*/ f35 1 2"/>
              <a:gd name="f39" fmla="min f36 f35"/>
              <a:gd name="f40" fmla="+- f7 f38 0"/>
              <a:gd name="f41" fmla="*/ f39 f10 1"/>
              <a:gd name="f42" fmla="*/ f41 1 100000"/>
              <a:gd name="f43" fmla="*/ f40 f29 1"/>
              <a:gd name="f44" fmla="*/ f42 1 2"/>
              <a:gd name="f45" fmla="*/ f42 1 4"/>
              <a:gd name="f46" fmla="+- f42 f42 0"/>
              <a:gd name="f47" fmla="+- f32 0 f42"/>
              <a:gd name="f48" fmla="+- f33 0 f42"/>
              <a:gd name="f49" fmla="*/ f42 f29 1"/>
              <a:gd name="f50" fmla="+- f42 f44 0"/>
              <a:gd name="f51" fmla="+- f32 0 f44"/>
              <a:gd name="f52" fmla="+- f33 0 f44"/>
              <a:gd name="f53" fmla="*/ f47 f29 1"/>
              <a:gd name="f54" fmla="*/ f44 f29 1"/>
              <a:gd name="f55" fmla="*/ f45 f29 1"/>
              <a:gd name="f56" fmla="*/ f48 f29 1"/>
              <a:gd name="f57" fmla="*/ f46 f29 1"/>
              <a:gd name="f58" fmla="*/ f52 f29 1"/>
              <a:gd name="f59" fmla="*/ f51 f29 1"/>
              <a:gd name="f60" fmla="*/ f50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9" y="f43"/>
              </a:cxn>
              <a:cxn ang="f28">
                <a:pos x="f53" y="f43"/>
              </a:cxn>
            </a:cxnLst>
            <a:rect l="f49" t="f49" r="f53" b="f58"/>
            <a:pathLst>
              <a:path stroke="0">
                <a:moveTo>
                  <a:pt x="f54" y="f37"/>
                </a:moveTo>
                <a:arcTo wR="f54" hR="f54" stAng="f1" swAng="f8"/>
                <a:lnTo>
                  <a:pt x="f54" y="f58"/>
                </a:lnTo>
                <a:arcTo wR="f55" hR="f55" stAng="f1" swAng="f9"/>
                <a:lnTo>
                  <a:pt x="f49" y="f56"/>
                </a:lnTo>
                <a:lnTo>
                  <a:pt x="f49" y="f54"/>
                </a:lnTo>
                <a:arcTo wR="f54" hR="f54" stAng="f0" swAng="f1"/>
                <a:lnTo>
                  <a:pt x="f59" y="f34"/>
                </a:lnTo>
                <a:arcTo wR="f54" hR="f54" stAng="f2" swAng="f0"/>
                <a:lnTo>
                  <a:pt x="f53" y="f49"/>
                </a:lnTo>
                <a:lnTo>
                  <a:pt x="f53" y="f58"/>
                </a:lnTo>
                <a:arcTo wR="f54" hR="f54" stAng="f7" swAng="f1"/>
                <a:close/>
                <a:moveTo>
                  <a:pt x="f57" y="f54"/>
                </a:moveTo>
                <a:arcTo wR="f54" hR="f54" stAng="f7" swAng="f1"/>
                <a:arcTo wR="f55" hR="f55" stAng="f1" swAng="f0"/>
                <a:close/>
              </a:path>
              <a:path stroke="0">
                <a:moveTo>
                  <a:pt x="f57" y="f54"/>
                </a:moveTo>
                <a:arcTo wR="f54" hR="f54" stAng="f7" swAng="f1"/>
                <a:arcTo wR="f55" hR="f55" stAng="f1" swAng="f0"/>
                <a:close/>
                <a:moveTo>
                  <a:pt x="f49" y="f58"/>
                </a:moveTo>
                <a:arcTo wR="f54" hR="f54" stAng="f7" swAng="f2"/>
                <a:arcTo wR="f55" hR="f55" stAng="f2" swAng="f0"/>
                <a:close/>
              </a:path>
              <a:path fill="none">
                <a:moveTo>
                  <a:pt x="f49" y="f56"/>
                </a:moveTo>
                <a:lnTo>
                  <a:pt x="f49" y="f54"/>
                </a:lnTo>
                <a:arcTo wR="f54" hR="f54" stAng="f0" swAng="f1"/>
                <a:lnTo>
                  <a:pt x="f59" y="f34"/>
                </a:lnTo>
                <a:arcTo wR="f54" hR="f54" stAng="f2" swAng="f0"/>
                <a:lnTo>
                  <a:pt x="f53" y="f49"/>
                </a:lnTo>
                <a:lnTo>
                  <a:pt x="f53" y="f58"/>
                </a:lnTo>
                <a:arcTo wR="f54" hR="f54" stAng="f7" swAng="f1"/>
                <a:lnTo>
                  <a:pt x="f54" y="f37"/>
                </a:lnTo>
                <a:arcTo wR="f54" hR="f54" stAng="f1" swAng="f0"/>
                <a:close/>
                <a:moveTo>
                  <a:pt x="f60" y="f34"/>
                </a:moveTo>
                <a:arcTo wR="f54" hR="f54" stAng="f2" swAng="f0"/>
                <a:arcTo wR="f55" hR="f55" stAng="f1" swAng="f0"/>
                <a:lnTo>
                  <a:pt x="f57" y="f54"/>
                </a:lnTo>
                <a:moveTo>
                  <a:pt x="f53" y="f49"/>
                </a:moveTo>
                <a:lnTo>
                  <a:pt x="f60" y="f49"/>
                </a:lnTo>
                <a:moveTo>
                  <a:pt x="f54" y="f56"/>
                </a:moveTo>
                <a:arcTo wR="f55" hR="f55" stAng="f2" swAng="f0"/>
                <a:lnTo>
                  <a:pt x="f49" y="f58"/>
                </a:lnTo>
                <a:moveTo>
                  <a:pt x="f54" y="f37"/>
                </a:moveTo>
                <a:arcTo wR="f54" hR="f54" stAng="f1" swAng="f8"/>
                <a:lnTo>
                  <a:pt x="f49" y="f56"/>
                </a:lnTo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hteck 23"/>
          <p:cNvSpPr/>
          <p:nvPr/>
        </p:nvSpPr>
        <p:spPr>
          <a:xfrm>
            <a:off x="6386544" y="1905691"/>
            <a:ext cx="269510" cy="4390583"/>
          </a:xfrm>
          <a:prstGeom prst="rect">
            <a:avLst/>
          </a:prstGeom>
          <a:solidFill>
            <a:srgbClr val="002060"/>
          </a:solidFill>
          <a:ln w="12701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hteck 24"/>
          <p:cNvSpPr/>
          <p:nvPr/>
        </p:nvSpPr>
        <p:spPr>
          <a:xfrm>
            <a:off x="5358466" y="1827611"/>
            <a:ext cx="322618" cy="4365802"/>
          </a:xfrm>
          <a:prstGeom prst="rect">
            <a:avLst/>
          </a:prstGeom>
          <a:solidFill>
            <a:srgbClr val="00B050"/>
          </a:solidFill>
          <a:ln w="12701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Grafik 2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595" y="2455602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Rechteck 1"/>
          <p:cNvSpPr/>
          <p:nvPr/>
        </p:nvSpPr>
        <p:spPr>
          <a:xfrm>
            <a:off x="3076599" y="1351931"/>
            <a:ext cx="2843537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praktische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Erfahrung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Rechteck 2"/>
          <p:cNvSpPr/>
          <p:nvPr/>
        </p:nvSpPr>
        <p:spPr>
          <a:xfrm>
            <a:off x="6230063" y="1352150"/>
            <a:ext cx="2833515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Inklusion.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endParaRPr lang="de-DE" sz="2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Rechteck 3"/>
          <p:cNvSpPr/>
          <p:nvPr/>
        </p:nvSpPr>
        <p:spPr>
          <a:xfrm>
            <a:off x="3076599" y="5656999"/>
            <a:ext cx="2843537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keine 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Rechteck 4"/>
          <p:cNvSpPr/>
          <p:nvPr/>
        </p:nvSpPr>
        <p:spPr>
          <a:xfrm>
            <a:off x="6204505" y="5656999"/>
            <a:ext cx="2859072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 Wissen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11" name="Grafik 3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8564" y="3546857"/>
            <a:ext cx="1478283" cy="6610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Rechteck 1"/>
          <p:cNvSpPr/>
          <p:nvPr/>
        </p:nvSpPr>
        <p:spPr>
          <a:xfrm>
            <a:off x="3567531" y="2367290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Rechteck 21"/>
          <p:cNvSpPr/>
          <p:nvPr/>
        </p:nvSpPr>
        <p:spPr>
          <a:xfrm>
            <a:off x="7134633" y="4459986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Rechteck 31"/>
          <p:cNvSpPr/>
          <p:nvPr/>
        </p:nvSpPr>
        <p:spPr>
          <a:xfrm>
            <a:off x="6816797" y="3382649"/>
            <a:ext cx="1886315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5" name="Abgerundete rechteckige Legende 16"/>
          <p:cNvSpPr/>
          <p:nvPr/>
        </p:nvSpPr>
        <p:spPr>
          <a:xfrm>
            <a:off x="412952" y="2888223"/>
            <a:ext cx="3105823" cy="1589190"/>
          </a:xfrm>
          <a:custGeom>
            <a:avLst>
              <a:gd name="f0" fmla="val -2886"/>
              <a:gd name="f1" fmla="val 1038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Vielen Danke für Ihre Einschätzung.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 rechteckige Legende 17"/>
          <p:cNvSpPr/>
          <p:nvPr/>
        </p:nvSpPr>
        <p:spPr>
          <a:xfrm>
            <a:off x="668590" y="1596350"/>
            <a:ext cx="8013289" cy="1176348"/>
          </a:xfrm>
          <a:custGeom>
            <a:avLst>
              <a:gd name="f0" fmla="val -1389"/>
              <a:gd name="f1" fmla="val 7668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2CC"/>
          </a:solidFill>
          <a:ln w="57150" cap="flat">
            <a:solidFill>
              <a:srgbClr val="ED7D31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Vergleichen Sie Ihre Selbsteinschätzung zu Beginn Ihrer Erkundung mit Ihrer jetzigen Selbsteinschätzung. </a:t>
            </a:r>
          </a:p>
        </p:txBody>
      </p:sp>
      <p:sp>
        <p:nvSpPr>
          <p:cNvPr id="5" name="Textfeld 15"/>
          <p:cNvSpPr txBox="1"/>
          <p:nvPr/>
        </p:nvSpPr>
        <p:spPr>
          <a:xfrm>
            <a:off x="471949" y="3186007"/>
            <a:ext cx="8406582" cy="1169554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>
                <a:solidFill>
                  <a:srgbClr val="C55A11"/>
                </a:solidFill>
                <a:uFillTx/>
                <a:latin typeface="Arial" pitchFamily="34"/>
                <a:cs typeface="Arial" pitchFamily="34"/>
              </a:rPr>
              <a:t>Reflexionsfragen: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Hat sich Ihre Selbsteinschätzung verändert?</a:t>
            </a:r>
            <a:endParaRPr lang="de-DE" sz="1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 rechteckige Legende 17"/>
          <p:cNvSpPr/>
          <p:nvPr/>
        </p:nvSpPr>
        <p:spPr>
          <a:xfrm>
            <a:off x="668590" y="1596350"/>
            <a:ext cx="8013289" cy="1176348"/>
          </a:xfrm>
          <a:custGeom>
            <a:avLst>
              <a:gd name="f0" fmla="val -1389"/>
              <a:gd name="f1" fmla="val 7668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2CC"/>
          </a:solidFill>
          <a:ln w="57150" cap="flat">
            <a:solidFill>
              <a:srgbClr val="ED7D31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Vergleichen Sie Ihre Selbsteinschätzung zu Beginn Ihrer Erkundung mit Ihrer jetzigen Selbsteinschätzung. </a:t>
            </a:r>
          </a:p>
        </p:txBody>
      </p:sp>
      <p:sp>
        <p:nvSpPr>
          <p:cNvPr id="5" name="Textfeld 15"/>
          <p:cNvSpPr txBox="1"/>
          <p:nvPr/>
        </p:nvSpPr>
        <p:spPr>
          <a:xfrm>
            <a:off x="471949" y="3186007"/>
            <a:ext cx="8406582" cy="2708434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>
                <a:solidFill>
                  <a:srgbClr val="C55A11"/>
                </a:solidFill>
                <a:uFillTx/>
                <a:latin typeface="Arial" pitchFamily="34"/>
                <a:cs typeface="Arial" pitchFamily="34"/>
              </a:rPr>
              <a:t>Reflexionsfragen: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Hat sich Ihre Selbsteinschätzung verändert?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C55A11"/>
                </a:solidFill>
                <a:uFillTx/>
                <a:latin typeface="Arial" pitchFamily="34"/>
                <a:cs typeface="Arial" pitchFamily="34"/>
              </a:rPr>
              <a:t>Wenn ja: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Inwiefern hat sich Ihre Selbsteinschätzung verändert?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Wodurch hat sich Ihre Selbsteinschätzung verändert?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C55A11"/>
                </a:solidFill>
                <a:uFillTx/>
                <a:latin typeface="Arial" pitchFamily="34"/>
                <a:cs typeface="Arial" pitchFamily="34"/>
              </a:rPr>
              <a:t>Wenn nein: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Warum hat sich Ihre Selbsteinschätzung nicht verändert?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s Rechteck 9"/>
          <p:cNvSpPr/>
          <p:nvPr/>
        </p:nvSpPr>
        <p:spPr>
          <a:xfrm>
            <a:off x="-204990" y="5318433"/>
            <a:ext cx="9508479" cy="153956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Abgerundetes Rechteck 10"/>
          <p:cNvSpPr/>
          <p:nvPr/>
        </p:nvSpPr>
        <p:spPr>
          <a:xfrm>
            <a:off x="1860694" y="3944675"/>
            <a:ext cx="7442795" cy="97819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F4B18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Abgerundetes Rechteck 11"/>
          <p:cNvSpPr/>
          <p:nvPr/>
        </p:nvSpPr>
        <p:spPr>
          <a:xfrm>
            <a:off x="2325703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Abgerundetes Rechteck 12"/>
          <p:cNvSpPr/>
          <p:nvPr/>
        </p:nvSpPr>
        <p:spPr>
          <a:xfrm>
            <a:off x="4497522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Abgerundetes Rechteck 13"/>
          <p:cNvSpPr/>
          <p:nvPr/>
        </p:nvSpPr>
        <p:spPr>
          <a:xfrm>
            <a:off x="6608423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Abgerundetes Rechteck 14"/>
          <p:cNvSpPr/>
          <p:nvPr/>
        </p:nvSpPr>
        <p:spPr>
          <a:xfrm>
            <a:off x="8719325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Wolke 15"/>
          <p:cNvSpPr/>
          <p:nvPr/>
        </p:nvSpPr>
        <p:spPr>
          <a:xfrm>
            <a:off x="1722473" y="5214896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Wolke 16"/>
          <p:cNvSpPr/>
          <p:nvPr/>
        </p:nvSpPr>
        <p:spPr>
          <a:xfrm>
            <a:off x="3870207" y="5411730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2" name="Wolke 17"/>
          <p:cNvSpPr/>
          <p:nvPr/>
        </p:nvSpPr>
        <p:spPr>
          <a:xfrm>
            <a:off x="6246869" y="5192466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Wolke 18"/>
          <p:cNvSpPr/>
          <p:nvPr/>
        </p:nvSpPr>
        <p:spPr>
          <a:xfrm>
            <a:off x="8060865" y="5381948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Zylinder 22"/>
          <p:cNvSpPr/>
          <p:nvPr/>
        </p:nvSpPr>
        <p:spPr>
          <a:xfrm>
            <a:off x="3897794" y="3635901"/>
            <a:ext cx="331424" cy="67434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+- 0 0 10800000"/>
              <a:gd name="f9" fmla="val 25000"/>
              <a:gd name="f10" fmla="+- 0 0 -360"/>
              <a:gd name="f11" fmla="abs f4"/>
              <a:gd name="f12" fmla="abs f5"/>
              <a:gd name="f13" fmla="abs f6"/>
              <a:gd name="f14" fmla="*/ f10 f1 1"/>
              <a:gd name="f15" fmla="?: f11 f4 1"/>
              <a:gd name="f16" fmla="?: f12 f5 1"/>
              <a:gd name="f17" fmla="?: f13 f6 1"/>
              <a:gd name="f18" fmla="*/ f14 1 f3"/>
              <a:gd name="f19" fmla="*/ f15 1 21600"/>
              <a:gd name="f20" fmla="*/ f16 1 21600"/>
              <a:gd name="f21" fmla="*/ 21600 f15 1"/>
              <a:gd name="f22" fmla="*/ 21600 f16 1"/>
              <a:gd name="f23" fmla="+- f18 0 f2"/>
              <a:gd name="f24" fmla="min f20 f19"/>
              <a:gd name="f25" fmla="*/ f21 1 f17"/>
              <a:gd name="f26" fmla="*/ f22 1 f17"/>
              <a:gd name="f27" fmla="val f25"/>
              <a:gd name="f28" fmla="val f26"/>
              <a:gd name="f29" fmla="*/ f7 f24 1"/>
              <a:gd name="f30" fmla="+- f28 0 f7"/>
              <a:gd name="f31" fmla="+- f27 0 f7"/>
              <a:gd name="f32" fmla="*/ f27 f24 1"/>
              <a:gd name="f33" fmla="*/ f31 1 2"/>
              <a:gd name="f34" fmla="min f31 f30"/>
              <a:gd name="f35" fmla="+- f7 f33 0"/>
              <a:gd name="f36" fmla="*/ f34 f9 1"/>
              <a:gd name="f37" fmla="*/ f33 f24 1"/>
              <a:gd name="f38" fmla="*/ f36 1 200000"/>
              <a:gd name="f39" fmla="*/ f35 f24 1"/>
              <a:gd name="f40" fmla="+- f38 f38 0"/>
              <a:gd name="f41" fmla="+- f28 0 f38"/>
              <a:gd name="f42" fmla="*/ f38 f24 1"/>
              <a:gd name="f43" fmla="*/ f40 f24 1"/>
              <a:gd name="f44" fmla="*/ f41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9" y="f43"/>
              </a:cxn>
            </a:cxnLst>
            <a:rect l="f29" t="f43" r="f32" b="f44"/>
            <a:pathLst>
              <a:path stroke="0">
                <a:moveTo>
                  <a:pt x="f29" y="f42"/>
                </a:moveTo>
                <a:arcTo wR="f37" hR="f42" stAng="f1" swAng="f8"/>
                <a:lnTo>
                  <a:pt x="f32" y="f44"/>
                </a:lnTo>
                <a:arcTo wR="f37" hR="f42" stAng="f7" swAng="f1"/>
                <a:close/>
              </a:path>
              <a:path stroke="0">
                <a:moveTo>
                  <a:pt x="f29" y="f42"/>
                </a:moveTo>
                <a:arcTo wR="f37" hR="f42" stAng="f1" swAng="f0"/>
                <a:close/>
              </a:path>
              <a:path fill="none">
                <a:moveTo>
                  <a:pt x="f32" y="f42"/>
                </a:moveTo>
                <a:arcTo wR="f37" hR="f42" stAng="f7" swAng="f0"/>
                <a:lnTo>
                  <a:pt x="f32" y="f44"/>
                </a:lnTo>
                <a:arcTo wR="f37" hR="f42" stAng="f7" swAng="f1"/>
                <a:lnTo>
                  <a:pt x="f29" y="f42"/>
                </a:lnTo>
              </a:path>
            </a:pathLst>
          </a:custGeom>
          <a:solidFill>
            <a:srgbClr val="7F7F7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5" name="Abgerundete rechteckige Legende 25"/>
          <p:cNvSpPr/>
          <p:nvPr/>
        </p:nvSpPr>
        <p:spPr>
          <a:xfrm>
            <a:off x="1762085" y="1328751"/>
            <a:ext cx="5884959" cy="1275834"/>
          </a:xfrm>
          <a:custGeom>
            <a:avLst>
              <a:gd name="f0" fmla="val 25791"/>
              <a:gd name="f1" fmla="val 17489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Vielen Dank für Ihre </a:t>
            </a:r>
            <a:r>
              <a:rPr lang="de-DE" sz="3200" b="1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Teilnahme an der Übung.</a:t>
            </a:r>
            <a:endParaRPr lang="de-DE" sz="32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6" name="Abgerundete rechteckige Legende 26"/>
          <p:cNvSpPr/>
          <p:nvPr/>
        </p:nvSpPr>
        <p:spPr>
          <a:xfrm>
            <a:off x="1111352" y="1317961"/>
            <a:ext cx="6949513" cy="1374635"/>
          </a:xfrm>
          <a:custGeom>
            <a:avLst>
              <a:gd name="f0" fmla="val 24734"/>
              <a:gd name="f1" fmla="val 17547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können jetzt selbst entscheiden, </a:t>
            </a:r>
            <a:r>
              <a:rPr lang="de-DE" sz="2800" b="1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wie </a:t>
            </a:r>
            <a:r>
              <a:rPr lang="de-DE" sz="28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weiter vorgehen  wollen.</a:t>
            </a:r>
          </a:p>
        </p:txBody>
      </p:sp>
      <p:sp>
        <p:nvSpPr>
          <p:cNvPr id="17" name="Zylinder 23"/>
          <p:cNvSpPr/>
          <p:nvPr/>
        </p:nvSpPr>
        <p:spPr>
          <a:xfrm>
            <a:off x="6839977" y="3577507"/>
            <a:ext cx="331424" cy="67434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+- 0 0 10800000"/>
              <a:gd name="f9" fmla="val 25000"/>
              <a:gd name="f10" fmla="+- 0 0 -360"/>
              <a:gd name="f11" fmla="abs f4"/>
              <a:gd name="f12" fmla="abs f5"/>
              <a:gd name="f13" fmla="abs f6"/>
              <a:gd name="f14" fmla="*/ f10 f1 1"/>
              <a:gd name="f15" fmla="?: f11 f4 1"/>
              <a:gd name="f16" fmla="?: f12 f5 1"/>
              <a:gd name="f17" fmla="?: f13 f6 1"/>
              <a:gd name="f18" fmla="*/ f14 1 f3"/>
              <a:gd name="f19" fmla="*/ f15 1 21600"/>
              <a:gd name="f20" fmla="*/ f16 1 21600"/>
              <a:gd name="f21" fmla="*/ 21600 f15 1"/>
              <a:gd name="f22" fmla="*/ 21600 f16 1"/>
              <a:gd name="f23" fmla="+- f18 0 f2"/>
              <a:gd name="f24" fmla="min f20 f19"/>
              <a:gd name="f25" fmla="*/ f21 1 f17"/>
              <a:gd name="f26" fmla="*/ f22 1 f17"/>
              <a:gd name="f27" fmla="val f25"/>
              <a:gd name="f28" fmla="val f26"/>
              <a:gd name="f29" fmla="*/ f7 f24 1"/>
              <a:gd name="f30" fmla="+- f28 0 f7"/>
              <a:gd name="f31" fmla="+- f27 0 f7"/>
              <a:gd name="f32" fmla="*/ f27 f24 1"/>
              <a:gd name="f33" fmla="*/ f31 1 2"/>
              <a:gd name="f34" fmla="min f31 f30"/>
              <a:gd name="f35" fmla="+- f7 f33 0"/>
              <a:gd name="f36" fmla="*/ f34 f9 1"/>
              <a:gd name="f37" fmla="*/ f33 f24 1"/>
              <a:gd name="f38" fmla="*/ f36 1 200000"/>
              <a:gd name="f39" fmla="*/ f35 f24 1"/>
              <a:gd name="f40" fmla="+- f38 f38 0"/>
              <a:gd name="f41" fmla="+- f28 0 f38"/>
              <a:gd name="f42" fmla="*/ f38 f24 1"/>
              <a:gd name="f43" fmla="*/ f40 f24 1"/>
              <a:gd name="f44" fmla="*/ f41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9" y="f43"/>
              </a:cxn>
            </a:cxnLst>
            <a:rect l="f29" t="f43" r="f32" b="f44"/>
            <a:pathLst>
              <a:path stroke="0">
                <a:moveTo>
                  <a:pt x="f29" y="f42"/>
                </a:moveTo>
                <a:arcTo wR="f37" hR="f42" stAng="f1" swAng="f8"/>
                <a:lnTo>
                  <a:pt x="f32" y="f44"/>
                </a:lnTo>
                <a:arcTo wR="f37" hR="f42" stAng="f7" swAng="f1"/>
                <a:close/>
              </a:path>
              <a:path stroke="0">
                <a:moveTo>
                  <a:pt x="f29" y="f42"/>
                </a:moveTo>
                <a:arcTo wR="f37" hR="f42" stAng="f1" swAng="f0"/>
                <a:close/>
              </a:path>
              <a:path fill="none">
                <a:moveTo>
                  <a:pt x="f32" y="f42"/>
                </a:moveTo>
                <a:arcTo wR="f37" hR="f42" stAng="f7" swAng="f0"/>
                <a:lnTo>
                  <a:pt x="f32" y="f44"/>
                </a:lnTo>
                <a:arcTo wR="f37" hR="f42" stAng="f7" swAng="f1"/>
                <a:lnTo>
                  <a:pt x="f29" y="f42"/>
                </a:lnTo>
              </a:path>
            </a:pathLst>
          </a:custGeom>
          <a:solidFill>
            <a:srgbClr val="7F7F7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8" name="Richtungspfeil 24"/>
          <p:cNvSpPr/>
          <p:nvPr/>
        </p:nvSpPr>
        <p:spPr>
          <a:xfrm>
            <a:off x="5674455" y="2757985"/>
            <a:ext cx="3013743" cy="97510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18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30 f26 1"/>
              <a:gd name="f35" fmla="*/ f29 f26 1"/>
              <a:gd name="f36" fmla="*/ f32 1 2"/>
              <a:gd name="f37" fmla="min f33 f32"/>
              <a:gd name="f38" fmla="+- f6 f36 0"/>
              <a:gd name="f39" fmla="*/ f37 f7 1"/>
              <a:gd name="f40" fmla="*/ f39 1 100000"/>
              <a:gd name="f41" fmla="*/ f38 f26 1"/>
              <a:gd name="f42" fmla="+- f29 0 f40"/>
              <a:gd name="f43" fmla="+- f42 f29 0"/>
              <a:gd name="f44" fmla="*/ f42 1 2"/>
              <a:gd name="f45" fmla="*/ f42 f26 1"/>
              <a:gd name="f46" fmla="*/ f43 1 2"/>
              <a:gd name="f47" fmla="*/ f44 f26 1"/>
              <a:gd name="f48" fmla="*/ f46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7" y="f31"/>
              </a:cxn>
              <a:cxn ang="f25">
                <a:pos x="f47" y="f34"/>
              </a:cxn>
            </a:cxnLst>
            <a:rect l="f31" t="f31" r="f48" b="f34"/>
            <a:pathLst>
              <a:path>
                <a:moveTo>
                  <a:pt x="f31" y="f31"/>
                </a:moveTo>
                <a:lnTo>
                  <a:pt x="f45" y="f31"/>
                </a:lnTo>
                <a:lnTo>
                  <a:pt x="f35" y="f41"/>
                </a:lnTo>
                <a:lnTo>
                  <a:pt x="f45" y="f34"/>
                </a:lnTo>
                <a:lnTo>
                  <a:pt x="f31" y="f34"/>
                </a:lnTo>
                <a:close/>
              </a:path>
            </a:pathLst>
          </a:custGeom>
          <a:solidFill>
            <a:srgbClr val="F2F2F2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Insel weiter erkunden</a:t>
            </a:r>
            <a:endParaRPr lang="de-DE" sz="2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9" name="Richtungspfeil 24"/>
          <p:cNvSpPr/>
          <p:nvPr/>
        </p:nvSpPr>
        <p:spPr>
          <a:xfrm flipH="1">
            <a:off x="2332378" y="2765913"/>
            <a:ext cx="3013743" cy="97510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18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30 f26 1"/>
              <a:gd name="f35" fmla="*/ f29 f26 1"/>
              <a:gd name="f36" fmla="*/ f32 1 2"/>
              <a:gd name="f37" fmla="min f33 f32"/>
              <a:gd name="f38" fmla="+- f6 f36 0"/>
              <a:gd name="f39" fmla="*/ f37 f7 1"/>
              <a:gd name="f40" fmla="*/ f39 1 100000"/>
              <a:gd name="f41" fmla="*/ f38 f26 1"/>
              <a:gd name="f42" fmla="+- f29 0 f40"/>
              <a:gd name="f43" fmla="+- f42 f29 0"/>
              <a:gd name="f44" fmla="*/ f42 1 2"/>
              <a:gd name="f45" fmla="*/ f42 f26 1"/>
              <a:gd name="f46" fmla="*/ f43 1 2"/>
              <a:gd name="f47" fmla="*/ f44 f26 1"/>
              <a:gd name="f48" fmla="*/ f46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7" y="f31"/>
              </a:cxn>
              <a:cxn ang="f25">
                <a:pos x="f47" y="f34"/>
              </a:cxn>
            </a:cxnLst>
            <a:rect l="f31" t="f31" r="f48" b="f34"/>
            <a:pathLst>
              <a:path>
                <a:moveTo>
                  <a:pt x="f31" y="f31"/>
                </a:moveTo>
                <a:lnTo>
                  <a:pt x="f45" y="f31"/>
                </a:lnTo>
                <a:lnTo>
                  <a:pt x="f35" y="f41"/>
                </a:lnTo>
                <a:lnTo>
                  <a:pt x="f45" y="f34"/>
                </a:lnTo>
                <a:lnTo>
                  <a:pt x="f31" y="f34"/>
                </a:lnTo>
                <a:close/>
              </a:path>
            </a:pathLst>
          </a:custGeom>
          <a:solidFill>
            <a:srgbClr val="F2F2F2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Andere Bereiche der Plattform erkunden</a:t>
            </a:r>
            <a:endParaRPr lang="de-DE" sz="2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LMU_Corporate Design_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PPT_Begleitmaterialien</Template>
  <TotalTime>0</TotalTime>
  <Words>453</Words>
  <Application>Microsoft Office PowerPoint</Application>
  <PresentationFormat>Breitbild</PresentationFormat>
  <Paragraphs>69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Calibri</vt:lpstr>
      <vt:lpstr>LMU CompatilFact</vt:lpstr>
      <vt:lpstr>Times New Roman</vt:lpstr>
      <vt:lpstr>LMU_Corporate Design_2</vt:lpstr>
      <vt:lpstr>PowerPoint-Präsentation</vt:lpstr>
      <vt:lpstr>Steg</vt:lpstr>
      <vt:lpstr>Steg</vt:lpstr>
      <vt:lpstr>Steg</vt:lpstr>
      <vt:lpstr>Steg</vt:lpstr>
      <vt:lpstr>Steg</vt:lpstr>
      <vt:lpstr>Steg</vt:lpstr>
      <vt:lpstr>Steg</vt:lpstr>
      <vt:lpstr>Steg</vt:lpstr>
      <vt:lpstr>Steg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mario</dc:creator>
  <cp:lastModifiedBy>Windows User</cp:lastModifiedBy>
  <cp:revision>11</cp:revision>
  <dcterms:created xsi:type="dcterms:W3CDTF">2017-03-22T07:46:31Z</dcterms:created>
  <dcterms:modified xsi:type="dcterms:W3CDTF">2019-08-30T13:50:35Z</dcterms:modified>
</cp:coreProperties>
</file>